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6" r:id="rId4"/>
    <p:sldMasterId id="2147484746" r:id="rId5"/>
  </p:sldMasterIdLst>
  <p:notesMasterIdLst>
    <p:notesMasterId r:id="rId34"/>
  </p:notesMasterIdLst>
  <p:handoutMasterIdLst>
    <p:handoutMasterId r:id="rId35"/>
  </p:handoutMasterIdLst>
  <p:sldIdLst>
    <p:sldId id="256" r:id="rId6"/>
    <p:sldId id="293" r:id="rId7"/>
    <p:sldId id="301" r:id="rId8"/>
    <p:sldId id="298" r:id="rId9"/>
    <p:sldId id="302" r:id="rId10"/>
    <p:sldId id="303" r:id="rId11"/>
    <p:sldId id="304" r:id="rId12"/>
    <p:sldId id="299" r:id="rId13"/>
    <p:sldId id="257" r:id="rId14"/>
    <p:sldId id="309" r:id="rId15"/>
    <p:sldId id="259" r:id="rId16"/>
    <p:sldId id="310" r:id="rId17"/>
    <p:sldId id="311" r:id="rId18"/>
    <p:sldId id="297" r:id="rId19"/>
    <p:sldId id="291" r:id="rId20"/>
    <p:sldId id="285" r:id="rId21"/>
    <p:sldId id="273" r:id="rId22"/>
    <p:sldId id="281" r:id="rId23"/>
    <p:sldId id="286" r:id="rId24"/>
    <p:sldId id="263" r:id="rId25"/>
    <p:sldId id="296" r:id="rId26"/>
    <p:sldId id="261" r:id="rId27"/>
    <p:sldId id="264" r:id="rId28"/>
    <p:sldId id="258" r:id="rId29"/>
    <p:sldId id="284" r:id="rId30"/>
    <p:sldId id="280" r:id="rId31"/>
    <p:sldId id="282" r:id="rId32"/>
    <p:sldId id="277" r:id="rId33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6F0E2-E6BD-47E1-A1BA-CD1F6A427685}" v="26" dt="2025-09-03T18:33:50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721"/>
  </p:normalViewPr>
  <p:slideViewPr>
    <p:cSldViewPr>
      <p:cViewPr varScale="1">
        <p:scale>
          <a:sx n="106" d="100"/>
          <a:sy n="106" d="100"/>
        </p:scale>
        <p:origin x="17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D2547-9CB2-4427-A5E0-8DA2B3301C0D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FF92-3249-4446-90BF-775905B92E97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Speaks to the shared responsibility of children’s conduct</a:t>
          </a:r>
        </a:p>
      </dgm:t>
    </dgm:pt>
    <dgm:pt modelId="{A35A3282-9D3C-4A13-9DB2-6E72C718987E}" type="parTrans" cxnId="{9D93CD0F-AA8E-4686-962A-3417C985F812}">
      <dgm:prSet/>
      <dgm:spPr/>
      <dgm:t>
        <a:bodyPr/>
        <a:lstStyle/>
        <a:p>
          <a:endParaRPr lang="en-US"/>
        </a:p>
      </dgm:t>
    </dgm:pt>
    <dgm:pt modelId="{29DB50F6-0F62-4320-ADF1-AEB0F1BB6E8F}" type="sibTrans" cxnId="{9D93CD0F-AA8E-4686-962A-3417C985F812}">
      <dgm:prSet/>
      <dgm:spPr/>
      <dgm:t>
        <a:bodyPr/>
        <a:lstStyle/>
        <a:p>
          <a:endParaRPr lang="en-US"/>
        </a:p>
      </dgm:t>
    </dgm:pt>
    <dgm:pt modelId="{0CC7622E-FCC8-4362-B8A0-57717F41D190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Speaks to self discipline being the long-term goal for all students in MSCS</a:t>
          </a:r>
        </a:p>
      </dgm:t>
    </dgm:pt>
    <dgm:pt modelId="{0561A9C0-F022-45B0-8D57-13A07B083F26}" type="parTrans" cxnId="{AC6E7667-C87A-4C30-9049-B722CDF2BC90}">
      <dgm:prSet/>
      <dgm:spPr/>
      <dgm:t>
        <a:bodyPr/>
        <a:lstStyle/>
        <a:p>
          <a:endParaRPr lang="en-US"/>
        </a:p>
      </dgm:t>
    </dgm:pt>
    <dgm:pt modelId="{62FC8763-4E7B-45C3-AA7C-69FAD77A367C}" type="sibTrans" cxnId="{AC6E7667-C87A-4C30-9049-B722CDF2BC90}">
      <dgm:prSet/>
      <dgm:spPr/>
      <dgm:t>
        <a:bodyPr/>
        <a:lstStyle/>
        <a:p>
          <a:endParaRPr lang="en-US"/>
        </a:p>
      </dgm:t>
    </dgm:pt>
    <dgm:pt modelId="{AF76362A-23FC-422E-8469-108F05908FF4}">
      <dgm:prSet custT="1"/>
      <dgm:spPr/>
      <dgm:t>
        <a:bodyPr/>
        <a:lstStyle/>
        <a:p>
          <a:r>
            <a:rPr lang="en-US" sz="2000" dirty="0">
              <a:latin typeface="Rockwell" panose="02060603020205020403" pitchFamily="18" charset="77"/>
            </a:rPr>
            <a:t>Gives notice of infractions as well as strategies and/or disciplinary measures for levels of offenses. The district policy can be found on the MSCS website.</a:t>
          </a:r>
        </a:p>
      </dgm:t>
    </dgm:pt>
    <dgm:pt modelId="{DA838F49-3988-4A72-B6E1-5577D3E25DC6}" type="parTrans" cxnId="{2E639BB0-016F-49CB-AA3C-BB6EC3066DC9}">
      <dgm:prSet/>
      <dgm:spPr/>
      <dgm:t>
        <a:bodyPr/>
        <a:lstStyle/>
        <a:p>
          <a:endParaRPr lang="en-US"/>
        </a:p>
      </dgm:t>
    </dgm:pt>
    <dgm:pt modelId="{FC521B2E-82DC-4367-9C66-D1BC0A2EA5D2}" type="sibTrans" cxnId="{2E639BB0-016F-49CB-AA3C-BB6EC3066DC9}">
      <dgm:prSet/>
      <dgm:spPr/>
      <dgm:t>
        <a:bodyPr/>
        <a:lstStyle/>
        <a:p>
          <a:endParaRPr lang="en-US"/>
        </a:p>
      </dgm:t>
    </dgm:pt>
    <dgm:pt modelId="{969C46E6-610B-6140-8862-2DBF5A6521EC}">
      <dgm:prSet/>
      <dgm:spPr/>
      <dgm:t>
        <a:bodyPr/>
        <a:lstStyle/>
        <a:p>
          <a:endParaRPr lang="en-US" dirty="0">
            <a:latin typeface="Rockwell" panose="02060603020205020403" pitchFamily="18" charset="77"/>
          </a:endParaRPr>
        </a:p>
      </dgm:t>
    </dgm:pt>
    <dgm:pt modelId="{64210F68-B812-D64F-B85E-4778C4B7341C}" type="sibTrans" cxnId="{2D487B2A-EF83-EE4E-8388-53D54F89FAC3}">
      <dgm:prSet/>
      <dgm:spPr/>
      <dgm:t>
        <a:bodyPr/>
        <a:lstStyle/>
        <a:p>
          <a:endParaRPr lang="en-US"/>
        </a:p>
      </dgm:t>
    </dgm:pt>
    <dgm:pt modelId="{F8175911-D054-2148-83F5-02CE403250E4}" type="parTrans" cxnId="{2D487B2A-EF83-EE4E-8388-53D54F89FAC3}">
      <dgm:prSet/>
      <dgm:spPr/>
      <dgm:t>
        <a:bodyPr/>
        <a:lstStyle/>
        <a:p>
          <a:endParaRPr lang="en-US"/>
        </a:p>
      </dgm:t>
    </dgm:pt>
    <dgm:pt modelId="{A8635D27-C24E-458A-AB01-2A3AB01D37BD}">
      <dgm:prSet/>
      <dgm:spPr/>
      <dgm:t>
        <a:bodyPr/>
        <a:lstStyle/>
        <a:p>
          <a:endParaRPr lang="en-US" dirty="0">
            <a:latin typeface="Rockwell" panose="02060603020205020403" pitchFamily="18" charset="77"/>
          </a:endParaRPr>
        </a:p>
      </dgm:t>
    </dgm:pt>
    <dgm:pt modelId="{3826954A-F365-4498-9F46-5DB2AACD77BC}" type="sibTrans" cxnId="{E4F18FD0-57ED-4E87-8D50-BE09DE7994D6}">
      <dgm:prSet/>
      <dgm:spPr/>
      <dgm:t>
        <a:bodyPr/>
        <a:lstStyle/>
        <a:p>
          <a:endParaRPr lang="en-US"/>
        </a:p>
      </dgm:t>
    </dgm:pt>
    <dgm:pt modelId="{E3CE2507-8586-43AE-8260-3974C3B14734}" type="parTrans" cxnId="{E4F18FD0-57ED-4E87-8D50-BE09DE7994D6}">
      <dgm:prSet/>
      <dgm:spPr/>
      <dgm:t>
        <a:bodyPr/>
        <a:lstStyle/>
        <a:p>
          <a:endParaRPr lang="en-US"/>
        </a:p>
      </dgm:t>
    </dgm:pt>
    <dgm:pt modelId="{F324DD78-996F-8049-8B31-BA6BB3BA37DA}" type="pres">
      <dgm:prSet presAssocID="{519D2547-9CB2-4427-A5E0-8DA2B3301C0D}" presName="vert0" presStyleCnt="0">
        <dgm:presLayoutVars>
          <dgm:dir/>
          <dgm:animOne val="branch"/>
          <dgm:animLvl val="lvl"/>
        </dgm:presLayoutVars>
      </dgm:prSet>
      <dgm:spPr/>
    </dgm:pt>
    <dgm:pt modelId="{C47632EF-E73F-5447-B5A8-70FBBF8B1454}" type="pres">
      <dgm:prSet presAssocID="{3967FF92-3249-4446-90BF-775905B92E97}" presName="thickLine" presStyleLbl="alignNode1" presStyleIdx="0" presStyleCnt="5"/>
      <dgm:spPr/>
    </dgm:pt>
    <dgm:pt modelId="{B578FA28-0AD4-6040-B400-868F3A9EC934}" type="pres">
      <dgm:prSet presAssocID="{3967FF92-3249-4446-90BF-775905B92E97}" presName="horz1" presStyleCnt="0"/>
      <dgm:spPr/>
    </dgm:pt>
    <dgm:pt modelId="{F88C1CCD-6500-4045-B84C-D5E71DD1B15C}" type="pres">
      <dgm:prSet presAssocID="{3967FF92-3249-4446-90BF-775905B92E97}" presName="tx1" presStyleLbl="revTx" presStyleIdx="0" presStyleCnt="5"/>
      <dgm:spPr/>
    </dgm:pt>
    <dgm:pt modelId="{0BED839E-0B48-0845-B0F3-1271FF670CEF}" type="pres">
      <dgm:prSet presAssocID="{3967FF92-3249-4446-90BF-775905B92E97}" presName="vert1" presStyleCnt="0"/>
      <dgm:spPr/>
    </dgm:pt>
    <dgm:pt modelId="{38E4F3C7-6954-7944-B82D-9501D98A4A94}" type="pres">
      <dgm:prSet presAssocID="{0CC7622E-FCC8-4362-B8A0-57717F41D190}" presName="thickLine" presStyleLbl="alignNode1" presStyleIdx="1" presStyleCnt="5"/>
      <dgm:spPr/>
    </dgm:pt>
    <dgm:pt modelId="{688696E8-2332-CB48-95FB-22A0E7A0C36D}" type="pres">
      <dgm:prSet presAssocID="{0CC7622E-FCC8-4362-B8A0-57717F41D190}" presName="horz1" presStyleCnt="0"/>
      <dgm:spPr/>
    </dgm:pt>
    <dgm:pt modelId="{6D66C5C6-D12F-5D4C-A6AA-124D28B7DBC2}" type="pres">
      <dgm:prSet presAssocID="{0CC7622E-FCC8-4362-B8A0-57717F41D190}" presName="tx1" presStyleLbl="revTx" presStyleIdx="1" presStyleCnt="5"/>
      <dgm:spPr/>
    </dgm:pt>
    <dgm:pt modelId="{6AFBD88B-2B58-724C-812C-5612D056B5BB}" type="pres">
      <dgm:prSet presAssocID="{0CC7622E-FCC8-4362-B8A0-57717F41D190}" presName="vert1" presStyleCnt="0"/>
      <dgm:spPr/>
    </dgm:pt>
    <dgm:pt modelId="{DD3C8AD6-4B9E-CE4A-8075-764E007FE4A5}" type="pres">
      <dgm:prSet presAssocID="{AF76362A-23FC-422E-8469-108F05908FF4}" presName="thickLine" presStyleLbl="alignNode1" presStyleIdx="2" presStyleCnt="5"/>
      <dgm:spPr/>
    </dgm:pt>
    <dgm:pt modelId="{47B99049-D107-9044-8BE6-7E93A863CE46}" type="pres">
      <dgm:prSet presAssocID="{AF76362A-23FC-422E-8469-108F05908FF4}" presName="horz1" presStyleCnt="0"/>
      <dgm:spPr/>
    </dgm:pt>
    <dgm:pt modelId="{5096A3F6-A359-D34F-9D13-1DAA6C9C952A}" type="pres">
      <dgm:prSet presAssocID="{AF76362A-23FC-422E-8469-108F05908FF4}" presName="tx1" presStyleLbl="revTx" presStyleIdx="2" presStyleCnt="5"/>
      <dgm:spPr/>
    </dgm:pt>
    <dgm:pt modelId="{50D51DB9-F518-1A46-BFAA-109C8F897F6C}" type="pres">
      <dgm:prSet presAssocID="{AF76362A-23FC-422E-8469-108F05908FF4}" presName="vert1" presStyleCnt="0"/>
      <dgm:spPr/>
    </dgm:pt>
    <dgm:pt modelId="{7FEA9DD2-3A44-C54E-8D8F-BFA21CBA9942}" type="pres">
      <dgm:prSet presAssocID="{A8635D27-C24E-458A-AB01-2A3AB01D37BD}" presName="thickLine" presStyleLbl="alignNode1" presStyleIdx="3" presStyleCnt="5" custLinFactNeighborX="-4920" custLinFactNeighborY="92192"/>
      <dgm:spPr/>
    </dgm:pt>
    <dgm:pt modelId="{A237E128-3EC1-AD46-A259-B040EB7C8C08}" type="pres">
      <dgm:prSet presAssocID="{A8635D27-C24E-458A-AB01-2A3AB01D37BD}" presName="horz1" presStyleCnt="0"/>
      <dgm:spPr/>
    </dgm:pt>
    <dgm:pt modelId="{2E33FEA4-8F91-7C4A-8066-8C543D4ECB93}" type="pres">
      <dgm:prSet presAssocID="{A8635D27-C24E-458A-AB01-2A3AB01D37BD}" presName="tx1" presStyleLbl="revTx" presStyleIdx="3" presStyleCnt="5"/>
      <dgm:spPr/>
    </dgm:pt>
    <dgm:pt modelId="{06F3D836-5FD8-E84E-BB4F-06D83B4A7EEF}" type="pres">
      <dgm:prSet presAssocID="{A8635D27-C24E-458A-AB01-2A3AB01D37BD}" presName="vert1" presStyleCnt="0"/>
      <dgm:spPr/>
    </dgm:pt>
    <dgm:pt modelId="{86B1DB08-3523-F648-A21F-D713040AD6B9}" type="pres">
      <dgm:prSet presAssocID="{969C46E6-610B-6140-8862-2DBF5A6521EC}" presName="thickLine" presStyleLbl="alignNode1" presStyleIdx="4" presStyleCnt="5"/>
      <dgm:spPr/>
    </dgm:pt>
    <dgm:pt modelId="{9B59CE14-99B5-1840-A3D4-FF15EDE65A75}" type="pres">
      <dgm:prSet presAssocID="{969C46E6-610B-6140-8862-2DBF5A6521EC}" presName="horz1" presStyleCnt="0"/>
      <dgm:spPr/>
    </dgm:pt>
    <dgm:pt modelId="{D6452BAE-FC35-E343-BEA8-F328CDF265D1}" type="pres">
      <dgm:prSet presAssocID="{969C46E6-610B-6140-8862-2DBF5A6521EC}" presName="tx1" presStyleLbl="revTx" presStyleIdx="4" presStyleCnt="5"/>
      <dgm:spPr/>
    </dgm:pt>
    <dgm:pt modelId="{03239FA6-6F92-974B-8314-1E75D5470037}" type="pres">
      <dgm:prSet presAssocID="{969C46E6-610B-6140-8862-2DBF5A6521EC}" presName="vert1" presStyleCnt="0"/>
      <dgm:spPr/>
    </dgm:pt>
  </dgm:ptLst>
  <dgm:cxnLst>
    <dgm:cxn modelId="{9D93CD0F-AA8E-4686-962A-3417C985F812}" srcId="{519D2547-9CB2-4427-A5E0-8DA2B3301C0D}" destId="{3967FF92-3249-4446-90BF-775905B92E97}" srcOrd="0" destOrd="0" parTransId="{A35A3282-9D3C-4A13-9DB2-6E72C718987E}" sibTransId="{29DB50F6-0F62-4320-ADF1-AEB0F1BB6E8F}"/>
    <dgm:cxn modelId="{2D487B2A-EF83-EE4E-8388-53D54F89FAC3}" srcId="{519D2547-9CB2-4427-A5E0-8DA2B3301C0D}" destId="{969C46E6-610B-6140-8862-2DBF5A6521EC}" srcOrd="4" destOrd="0" parTransId="{F8175911-D054-2148-83F5-02CE403250E4}" sibTransId="{64210F68-B812-D64F-B85E-4778C4B7341C}"/>
    <dgm:cxn modelId="{AC6E7667-C87A-4C30-9049-B722CDF2BC90}" srcId="{519D2547-9CB2-4427-A5E0-8DA2B3301C0D}" destId="{0CC7622E-FCC8-4362-B8A0-57717F41D190}" srcOrd="1" destOrd="0" parTransId="{0561A9C0-F022-45B0-8D57-13A07B083F26}" sibTransId="{62FC8763-4E7B-45C3-AA7C-69FAD77A367C}"/>
    <dgm:cxn modelId="{460F8D6D-2146-4ACF-801D-E658FAC30A34}" type="presOf" srcId="{AF76362A-23FC-422E-8469-108F05908FF4}" destId="{5096A3F6-A359-D34F-9D13-1DAA6C9C952A}" srcOrd="0" destOrd="0" presId="urn:microsoft.com/office/officeart/2008/layout/LinedList"/>
    <dgm:cxn modelId="{246A6C6E-11CF-4E52-B8BA-AE35163075A3}" type="presOf" srcId="{3967FF92-3249-4446-90BF-775905B92E97}" destId="{F88C1CCD-6500-4045-B84C-D5E71DD1B15C}" srcOrd="0" destOrd="0" presId="urn:microsoft.com/office/officeart/2008/layout/LinedList"/>
    <dgm:cxn modelId="{8721C889-8811-4E39-A0CF-D720B27D2104}" type="presOf" srcId="{A8635D27-C24E-458A-AB01-2A3AB01D37BD}" destId="{2E33FEA4-8F91-7C4A-8066-8C543D4ECB93}" srcOrd="0" destOrd="0" presId="urn:microsoft.com/office/officeart/2008/layout/LinedList"/>
    <dgm:cxn modelId="{2FB51E9E-E9DF-4E44-91D2-0907C7FFB583}" type="presOf" srcId="{969C46E6-610B-6140-8862-2DBF5A6521EC}" destId="{D6452BAE-FC35-E343-BEA8-F328CDF265D1}" srcOrd="0" destOrd="0" presId="urn:microsoft.com/office/officeart/2008/layout/LinedList"/>
    <dgm:cxn modelId="{2E639BB0-016F-49CB-AA3C-BB6EC3066DC9}" srcId="{519D2547-9CB2-4427-A5E0-8DA2B3301C0D}" destId="{AF76362A-23FC-422E-8469-108F05908FF4}" srcOrd="2" destOrd="0" parTransId="{DA838F49-3988-4A72-B6E1-5577D3E25DC6}" sibTransId="{FC521B2E-82DC-4367-9C66-D1BC0A2EA5D2}"/>
    <dgm:cxn modelId="{E4F18FD0-57ED-4E87-8D50-BE09DE7994D6}" srcId="{519D2547-9CB2-4427-A5E0-8DA2B3301C0D}" destId="{A8635D27-C24E-458A-AB01-2A3AB01D37BD}" srcOrd="3" destOrd="0" parTransId="{E3CE2507-8586-43AE-8260-3974C3B14734}" sibTransId="{3826954A-F365-4498-9F46-5DB2AACD77BC}"/>
    <dgm:cxn modelId="{DDF631D4-7745-4CDF-A6EE-6531E4D96899}" type="presOf" srcId="{0CC7622E-FCC8-4362-B8A0-57717F41D190}" destId="{6D66C5C6-D12F-5D4C-A6AA-124D28B7DBC2}" srcOrd="0" destOrd="0" presId="urn:microsoft.com/office/officeart/2008/layout/LinedList"/>
    <dgm:cxn modelId="{B5A680F8-5F06-4B40-B54B-5FE98F8AE1CC}" type="presOf" srcId="{519D2547-9CB2-4427-A5E0-8DA2B3301C0D}" destId="{F324DD78-996F-8049-8B31-BA6BB3BA37DA}" srcOrd="0" destOrd="0" presId="urn:microsoft.com/office/officeart/2008/layout/LinedList"/>
    <dgm:cxn modelId="{9DC4579C-6A90-4ED4-AE78-90F1D638ED83}" type="presParOf" srcId="{F324DD78-996F-8049-8B31-BA6BB3BA37DA}" destId="{C47632EF-E73F-5447-B5A8-70FBBF8B1454}" srcOrd="0" destOrd="0" presId="urn:microsoft.com/office/officeart/2008/layout/LinedList"/>
    <dgm:cxn modelId="{E5E07951-4B51-4AA9-9389-C688E0310B2E}" type="presParOf" srcId="{F324DD78-996F-8049-8B31-BA6BB3BA37DA}" destId="{B578FA28-0AD4-6040-B400-868F3A9EC934}" srcOrd="1" destOrd="0" presId="urn:microsoft.com/office/officeart/2008/layout/LinedList"/>
    <dgm:cxn modelId="{0096FAB6-8A32-47E6-843B-C7AC9677149B}" type="presParOf" srcId="{B578FA28-0AD4-6040-B400-868F3A9EC934}" destId="{F88C1CCD-6500-4045-B84C-D5E71DD1B15C}" srcOrd="0" destOrd="0" presId="urn:microsoft.com/office/officeart/2008/layout/LinedList"/>
    <dgm:cxn modelId="{304BEC19-AB8A-4C38-8459-17E90033BCFA}" type="presParOf" srcId="{B578FA28-0AD4-6040-B400-868F3A9EC934}" destId="{0BED839E-0B48-0845-B0F3-1271FF670CEF}" srcOrd="1" destOrd="0" presId="urn:microsoft.com/office/officeart/2008/layout/LinedList"/>
    <dgm:cxn modelId="{0063A2B7-702C-4083-90E3-529D984129FD}" type="presParOf" srcId="{F324DD78-996F-8049-8B31-BA6BB3BA37DA}" destId="{38E4F3C7-6954-7944-B82D-9501D98A4A94}" srcOrd="2" destOrd="0" presId="urn:microsoft.com/office/officeart/2008/layout/LinedList"/>
    <dgm:cxn modelId="{34619B4E-DD3B-48C4-B040-794A5A80D71E}" type="presParOf" srcId="{F324DD78-996F-8049-8B31-BA6BB3BA37DA}" destId="{688696E8-2332-CB48-95FB-22A0E7A0C36D}" srcOrd="3" destOrd="0" presId="urn:microsoft.com/office/officeart/2008/layout/LinedList"/>
    <dgm:cxn modelId="{363D6738-7A83-442D-AE27-A53B45C1FB08}" type="presParOf" srcId="{688696E8-2332-CB48-95FB-22A0E7A0C36D}" destId="{6D66C5C6-D12F-5D4C-A6AA-124D28B7DBC2}" srcOrd="0" destOrd="0" presId="urn:microsoft.com/office/officeart/2008/layout/LinedList"/>
    <dgm:cxn modelId="{9E6A546B-2AF5-46D2-B6F0-2DF7CEFCC1C1}" type="presParOf" srcId="{688696E8-2332-CB48-95FB-22A0E7A0C36D}" destId="{6AFBD88B-2B58-724C-812C-5612D056B5BB}" srcOrd="1" destOrd="0" presId="urn:microsoft.com/office/officeart/2008/layout/LinedList"/>
    <dgm:cxn modelId="{644880FA-E0B7-4428-AFDC-0DAC80512211}" type="presParOf" srcId="{F324DD78-996F-8049-8B31-BA6BB3BA37DA}" destId="{DD3C8AD6-4B9E-CE4A-8075-764E007FE4A5}" srcOrd="4" destOrd="0" presId="urn:microsoft.com/office/officeart/2008/layout/LinedList"/>
    <dgm:cxn modelId="{E7927992-588C-4776-BD1E-B98D1D5E428E}" type="presParOf" srcId="{F324DD78-996F-8049-8B31-BA6BB3BA37DA}" destId="{47B99049-D107-9044-8BE6-7E93A863CE46}" srcOrd="5" destOrd="0" presId="urn:microsoft.com/office/officeart/2008/layout/LinedList"/>
    <dgm:cxn modelId="{0A949E98-7206-4775-8D38-016405EF98D8}" type="presParOf" srcId="{47B99049-D107-9044-8BE6-7E93A863CE46}" destId="{5096A3F6-A359-D34F-9D13-1DAA6C9C952A}" srcOrd="0" destOrd="0" presId="urn:microsoft.com/office/officeart/2008/layout/LinedList"/>
    <dgm:cxn modelId="{98AACB05-BB73-481E-9CA5-DD1CF2909244}" type="presParOf" srcId="{47B99049-D107-9044-8BE6-7E93A863CE46}" destId="{50D51DB9-F518-1A46-BFAA-109C8F897F6C}" srcOrd="1" destOrd="0" presId="urn:microsoft.com/office/officeart/2008/layout/LinedList"/>
    <dgm:cxn modelId="{E5CECE68-332B-4532-8CBC-38D3848653EA}" type="presParOf" srcId="{F324DD78-996F-8049-8B31-BA6BB3BA37DA}" destId="{7FEA9DD2-3A44-C54E-8D8F-BFA21CBA9942}" srcOrd="6" destOrd="0" presId="urn:microsoft.com/office/officeart/2008/layout/LinedList"/>
    <dgm:cxn modelId="{AB1A2292-EEE9-455A-8E33-E259F6FDA80F}" type="presParOf" srcId="{F324DD78-996F-8049-8B31-BA6BB3BA37DA}" destId="{A237E128-3EC1-AD46-A259-B040EB7C8C08}" srcOrd="7" destOrd="0" presId="urn:microsoft.com/office/officeart/2008/layout/LinedList"/>
    <dgm:cxn modelId="{6A023059-E218-4DC9-B30D-81C61FC0A26A}" type="presParOf" srcId="{A237E128-3EC1-AD46-A259-B040EB7C8C08}" destId="{2E33FEA4-8F91-7C4A-8066-8C543D4ECB93}" srcOrd="0" destOrd="0" presId="urn:microsoft.com/office/officeart/2008/layout/LinedList"/>
    <dgm:cxn modelId="{1C11C504-66DD-450B-9F2D-C449D2F9B796}" type="presParOf" srcId="{A237E128-3EC1-AD46-A259-B040EB7C8C08}" destId="{06F3D836-5FD8-E84E-BB4F-06D83B4A7EEF}" srcOrd="1" destOrd="0" presId="urn:microsoft.com/office/officeart/2008/layout/LinedList"/>
    <dgm:cxn modelId="{6EDB5C18-C6F1-4C7D-8663-E64A8677DC44}" type="presParOf" srcId="{F324DD78-996F-8049-8B31-BA6BB3BA37DA}" destId="{86B1DB08-3523-F648-A21F-D713040AD6B9}" srcOrd="8" destOrd="0" presId="urn:microsoft.com/office/officeart/2008/layout/LinedList"/>
    <dgm:cxn modelId="{2CF34EF0-6EF6-42E0-A3EE-ED3AB8F63142}" type="presParOf" srcId="{F324DD78-996F-8049-8B31-BA6BB3BA37DA}" destId="{9B59CE14-99B5-1840-A3D4-FF15EDE65A75}" srcOrd="9" destOrd="0" presId="urn:microsoft.com/office/officeart/2008/layout/LinedList"/>
    <dgm:cxn modelId="{02F8582E-E59A-4A64-AD5D-FC053380C77E}" type="presParOf" srcId="{9B59CE14-99B5-1840-A3D4-FF15EDE65A75}" destId="{D6452BAE-FC35-E343-BEA8-F328CDF265D1}" srcOrd="0" destOrd="0" presId="urn:microsoft.com/office/officeart/2008/layout/LinedList"/>
    <dgm:cxn modelId="{D2DB39ED-65E3-4E40-A6CD-847AC0F35A4A}" type="presParOf" srcId="{9B59CE14-99B5-1840-A3D4-FF15EDE65A75}" destId="{03239FA6-6F92-974B-8314-1E75D54700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9EA051-341A-4C6D-AAD1-4395C41267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3AA43-E2B3-4DE3-A434-A3079997ABFB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WINCHESTER Elementary uses several avenues to report student progress:</a:t>
          </a:r>
        </a:p>
      </dgm:t>
    </dgm:pt>
    <dgm:pt modelId="{07826FBE-D9C1-4B32-BCD1-61500C6AC66B}" type="parTrans" cxnId="{FEC740E9-D32F-425A-BEF3-8F39D9046ABA}">
      <dgm:prSet/>
      <dgm:spPr/>
      <dgm:t>
        <a:bodyPr/>
        <a:lstStyle/>
        <a:p>
          <a:endParaRPr lang="en-US"/>
        </a:p>
      </dgm:t>
    </dgm:pt>
    <dgm:pt modelId="{80E69C9E-B0B3-4BE7-AFB4-C76F271EA147}" type="sibTrans" cxnId="{FEC740E9-D32F-425A-BEF3-8F39D9046ABA}">
      <dgm:prSet/>
      <dgm:spPr/>
      <dgm:t>
        <a:bodyPr/>
        <a:lstStyle/>
        <a:p>
          <a:endParaRPr lang="en-US"/>
        </a:p>
      </dgm:t>
    </dgm:pt>
    <dgm:pt modelId="{BC98B5F7-9F75-4888-A745-3875A5627F21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Teachers regularly contact parents via phone, email, ClassDojo, and text to address concerns</a:t>
          </a:r>
        </a:p>
      </dgm:t>
    </dgm:pt>
    <dgm:pt modelId="{08B34342-FBED-429B-AD8D-AD789A7B324E}" type="parTrans" cxnId="{002F0FB7-699D-4A49-883A-1384F8B73FA2}">
      <dgm:prSet/>
      <dgm:spPr/>
      <dgm:t>
        <a:bodyPr/>
        <a:lstStyle/>
        <a:p>
          <a:endParaRPr lang="en-US"/>
        </a:p>
      </dgm:t>
    </dgm:pt>
    <dgm:pt modelId="{D2628890-B8D1-4B72-89A5-DEBBC3825FCA}" type="sibTrans" cxnId="{002F0FB7-699D-4A49-883A-1384F8B73FA2}">
      <dgm:prSet/>
      <dgm:spPr/>
      <dgm:t>
        <a:bodyPr/>
        <a:lstStyle/>
        <a:p>
          <a:endParaRPr lang="en-US"/>
        </a:p>
      </dgm:t>
    </dgm:pt>
    <dgm:pt modelId="{A8394935-2074-4686-9EF3-A5F8FC179E87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Mid </a:t>
          </a:r>
          <a:r>
            <a:rPr lang="en-US" dirty="0" err="1">
              <a:latin typeface="Rockwell" panose="02060603020205020403" pitchFamily="18" charset="77"/>
            </a:rPr>
            <a:t>Semeseter</a:t>
          </a:r>
          <a:r>
            <a:rPr lang="en-US" dirty="0">
              <a:latin typeface="Rockwell" panose="02060603020205020403" pitchFamily="18" charset="77"/>
            </a:rPr>
            <a:t> &amp; </a:t>
          </a:r>
        </a:p>
        <a:p>
          <a:r>
            <a:rPr lang="en-US" dirty="0">
              <a:latin typeface="Rockwell" panose="02060603020205020403" pitchFamily="18" charset="77"/>
            </a:rPr>
            <a:t>Nine-week progress reports</a:t>
          </a:r>
        </a:p>
      </dgm:t>
    </dgm:pt>
    <dgm:pt modelId="{0E565393-EF4C-4968-BC94-62EF36AFF82C}" type="parTrans" cxnId="{22F5C84A-F577-4A25-B86D-2A6E05403C89}">
      <dgm:prSet/>
      <dgm:spPr/>
      <dgm:t>
        <a:bodyPr/>
        <a:lstStyle/>
        <a:p>
          <a:endParaRPr lang="en-US"/>
        </a:p>
      </dgm:t>
    </dgm:pt>
    <dgm:pt modelId="{BB7C67C5-729A-4BCC-9625-622FA96149DD}" type="sibTrans" cxnId="{22F5C84A-F577-4A25-B86D-2A6E05403C89}">
      <dgm:prSet/>
      <dgm:spPr/>
      <dgm:t>
        <a:bodyPr/>
        <a:lstStyle/>
        <a:p>
          <a:endParaRPr lang="en-US"/>
        </a:p>
      </dgm:t>
    </dgm:pt>
    <dgm:pt modelId="{60E98D5F-5EFB-43D4-A3C3-40512F3B1A16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Report cards every Nine weeks</a:t>
          </a:r>
        </a:p>
      </dgm:t>
    </dgm:pt>
    <dgm:pt modelId="{00EDD7E7-ACEE-4E38-B304-D9DC41EAB18A}" type="parTrans" cxnId="{42A58893-1FBC-4184-AC32-7F170F969DFF}">
      <dgm:prSet/>
      <dgm:spPr/>
      <dgm:t>
        <a:bodyPr/>
        <a:lstStyle/>
        <a:p>
          <a:endParaRPr lang="en-US"/>
        </a:p>
      </dgm:t>
    </dgm:pt>
    <dgm:pt modelId="{627451AD-2034-4789-8903-CE63F9F9898C}" type="sibTrans" cxnId="{42A58893-1FBC-4184-AC32-7F170F969DFF}">
      <dgm:prSet/>
      <dgm:spPr/>
      <dgm:t>
        <a:bodyPr/>
        <a:lstStyle/>
        <a:p>
          <a:endParaRPr lang="en-US"/>
        </a:p>
      </dgm:t>
    </dgm:pt>
    <dgm:pt modelId="{92C7AE22-7145-4CDE-AF88-C47A93D0EB29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Access to PowerSchool gradebooks</a:t>
          </a:r>
        </a:p>
      </dgm:t>
    </dgm:pt>
    <dgm:pt modelId="{0B7AA321-C424-4872-B430-C6A022C1BA2E}" type="parTrans" cxnId="{A5CF4F92-260D-45D5-A72C-F4B20E2D116E}">
      <dgm:prSet/>
      <dgm:spPr/>
      <dgm:t>
        <a:bodyPr/>
        <a:lstStyle/>
        <a:p>
          <a:endParaRPr lang="en-US"/>
        </a:p>
      </dgm:t>
    </dgm:pt>
    <dgm:pt modelId="{DCB4E6E3-0C55-44DC-805F-26ACD24508ED}" type="sibTrans" cxnId="{A5CF4F92-260D-45D5-A72C-F4B20E2D116E}">
      <dgm:prSet/>
      <dgm:spPr/>
      <dgm:t>
        <a:bodyPr/>
        <a:lstStyle/>
        <a:p>
          <a:endParaRPr lang="en-US"/>
        </a:p>
      </dgm:t>
    </dgm:pt>
    <dgm:pt modelId="{50990783-7E83-4772-B172-77D8FBD8ACD3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Parents can monitor student grades and attendance by logging into to their PowerSchool account. </a:t>
          </a:r>
        </a:p>
      </dgm:t>
    </dgm:pt>
    <dgm:pt modelId="{DE88D1CC-AC73-489E-B0CE-FD7A3F1167D6}" type="parTrans" cxnId="{2E64A9CB-69A7-4370-9B55-AF9915A904B9}">
      <dgm:prSet/>
      <dgm:spPr/>
      <dgm:t>
        <a:bodyPr/>
        <a:lstStyle/>
        <a:p>
          <a:endParaRPr lang="en-US"/>
        </a:p>
      </dgm:t>
    </dgm:pt>
    <dgm:pt modelId="{921B92BF-6A58-425A-BF5E-27AA78DA25D0}" type="sibTrans" cxnId="{2E64A9CB-69A7-4370-9B55-AF9915A904B9}">
      <dgm:prSet/>
      <dgm:spPr/>
      <dgm:t>
        <a:bodyPr/>
        <a:lstStyle/>
        <a:p>
          <a:endParaRPr lang="en-US"/>
        </a:p>
      </dgm:t>
    </dgm:pt>
    <dgm:pt modelId="{7E6F051F-BF83-D442-AEAF-D572F1F1B207}" type="pres">
      <dgm:prSet presAssocID="{669EA051-341A-4C6D-AAD1-4395C41267A0}" presName="diagram" presStyleCnt="0">
        <dgm:presLayoutVars>
          <dgm:dir/>
          <dgm:resizeHandles val="exact"/>
        </dgm:presLayoutVars>
      </dgm:prSet>
      <dgm:spPr/>
    </dgm:pt>
    <dgm:pt modelId="{BD49A6E3-6A77-8342-A382-09F31065E40E}" type="pres">
      <dgm:prSet presAssocID="{81D3AA43-E2B3-4DE3-A434-A3079997ABFB}" presName="node" presStyleLbl="node1" presStyleIdx="0" presStyleCnt="6" custLinFactNeighborX="-759" custLinFactNeighborY="-107">
        <dgm:presLayoutVars>
          <dgm:bulletEnabled val="1"/>
        </dgm:presLayoutVars>
      </dgm:prSet>
      <dgm:spPr/>
    </dgm:pt>
    <dgm:pt modelId="{BB708001-E1AC-CC49-A491-A36C52FDEFF7}" type="pres">
      <dgm:prSet presAssocID="{80E69C9E-B0B3-4BE7-AFB4-C76F271EA147}" presName="sibTrans" presStyleCnt="0"/>
      <dgm:spPr/>
    </dgm:pt>
    <dgm:pt modelId="{BDE09BEE-0546-404E-BF6F-EED9B58650D7}" type="pres">
      <dgm:prSet presAssocID="{BC98B5F7-9F75-4888-A745-3875A5627F21}" presName="node" presStyleLbl="node1" presStyleIdx="1" presStyleCnt="6">
        <dgm:presLayoutVars>
          <dgm:bulletEnabled val="1"/>
        </dgm:presLayoutVars>
      </dgm:prSet>
      <dgm:spPr/>
    </dgm:pt>
    <dgm:pt modelId="{3C62FDD4-97A3-8243-9E91-F084ECFAD25E}" type="pres">
      <dgm:prSet presAssocID="{D2628890-B8D1-4B72-89A5-DEBBC3825FCA}" presName="sibTrans" presStyleCnt="0"/>
      <dgm:spPr/>
    </dgm:pt>
    <dgm:pt modelId="{17F17ED2-52EF-D746-9E6D-28E822E73B61}" type="pres">
      <dgm:prSet presAssocID="{A8394935-2074-4686-9EF3-A5F8FC179E87}" presName="node" presStyleLbl="node1" presStyleIdx="2" presStyleCnt="6">
        <dgm:presLayoutVars>
          <dgm:bulletEnabled val="1"/>
        </dgm:presLayoutVars>
      </dgm:prSet>
      <dgm:spPr/>
    </dgm:pt>
    <dgm:pt modelId="{7868BD4D-BFEF-FF42-8BA8-4469C4E11F73}" type="pres">
      <dgm:prSet presAssocID="{BB7C67C5-729A-4BCC-9625-622FA96149DD}" presName="sibTrans" presStyleCnt="0"/>
      <dgm:spPr/>
    </dgm:pt>
    <dgm:pt modelId="{FE2DA3B7-BB71-2A4F-94A6-207DD390D753}" type="pres">
      <dgm:prSet presAssocID="{60E98D5F-5EFB-43D4-A3C3-40512F3B1A16}" presName="node" presStyleLbl="node1" presStyleIdx="3" presStyleCnt="6">
        <dgm:presLayoutVars>
          <dgm:bulletEnabled val="1"/>
        </dgm:presLayoutVars>
      </dgm:prSet>
      <dgm:spPr/>
    </dgm:pt>
    <dgm:pt modelId="{D76A5928-BE02-EE42-8589-C0F34994F04F}" type="pres">
      <dgm:prSet presAssocID="{627451AD-2034-4789-8903-CE63F9F9898C}" presName="sibTrans" presStyleCnt="0"/>
      <dgm:spPr/>
    </dgm:pt>
    <dgm:pt modelId="{AB18D932-B45F-1F46-B58B-CC68527D99D7}" type="pres">
      <dgm:prSet presAssocID="{92C7AE22-7145-4CDE-AF88-C47A93D0EB29}" presName="node" presStyleLbl="node1" presStyleIdx="4" presStyleCnt="6">
        <dgm:presLayoutVars>
          <dgm:bulletEnabled val="1"/>
        </dgm:presLayoutVars>
      </dgm:prSet>
      <dgm:spPr/>
    </dgm:pt>
    <dgm:pt modelId="{87D58F8C-0346-0E42-85B6-999670FE692B}" type="pres">
      <dgm:prSet presAssocID="{DCB4E6E3-0C55-44DC-805F-26ACD24508ED}" presName="sibTrans" presStyleCnt="0"/>
      <dgm:spPr/>
    </dgm:pt>
    <dgm:pt modelId="{BE5F0074-0319-6240-913B-80616D04535F}" type="pres">
      <dgm:prSet presAssocID="{50990783-7E83-4772-B172-77D8FBD8ACD3}" presName="node" presStyleLbl="node1" presStyleIdx="5" presStyleCnt="6">
        <dgm:presLayoutVars>
          <dgm:bulletEnabled val="1"/>
        </dgm:presLayoutVars>
      </dgm:prSet>
      <dgm:spPr/>
    </dgm:pt>
  </dgm:ptLst>
  <dgm:cxnLst>
    <dgm:cxn modelId="{8EC48F0C-C0C7-7B4E-85E8-CAD83986805D}" type="presOf" srcId="{92C7AE22-7145-4CDE-AF88-C47A93D0EB29}" destId="{AB18D932-B45F-1F46-B58B-CC68527D99D7}" srcOrd="0" destOrd="0" presId="urn:microsoft.com/office/officeart/2005/8/layout/default"/>
    <dgm:cxn modelId="{FACAF03E-6FB7-134E-9124-86FD96A70203}" type="presOf" srcId="{60E98D5F-5EFB-43D4-A3C3-40512F3B1A16}" destId="{FE2DA3B7-BB71-2A4F-94A6-207DD390D753}" srcOrd="0" destOrd="0" presId="urn:microsoft.com/office/officeart/2005/8/layout/default"/>
    <dgm:cxn modelId="{5CE11360-F5EE-634D-93DB-E307CDE3CE99}" type="presOf" srcId="{A8394935-2074-4686-9EF3-A5F8FC179E87}" destId="{17F17ED2-52EF-D746-9E6D-28E822E73B61}" srcOrd="0" destOrd="0" presId="urn:microsoft.com/office/officeart/2005/8/layout/default"/>
    <dgm:cxn modelId="{22F5C84A-F577-4A25-B86D-2A6E05403C89}" srcId="{669EA051-341A-4C6D-AAD1-4395C41267A0}" destId="{A8394935-2074-4686-9EF3-A5F8FC179E87}" srcOrd="2" destOrd="0" parTransId="{0E565393-EF4C-4968-BC94-62EF36AFF82C}" sibTransId="{BB7C67C5-729A-4BCC-9625-622FA96149DD}"/>
    <dgm:cxn modelId="{F5FEE36F-42E1-FC4A-89B5-F9BA0DD776DA}" type="presOf" srcId="{BC98B5F7-9F75-4888-A745-3875A5627F21}" destId="{BDE09BEE-0546-404E-BF6F-EED9B58650D7}" srcOrd="0" destOrd="0" presId="urn:microsoft.com/office/officeart/2005/8/layout/default"/>
    <dgm:cxn modelId="{237EA780-E38E-6F46-856D-9EA4B2B9F47B}" type="presOf" srcId="{81D3AA43-E2B3-4DE3-A434-A3079997ABFB}" destId="{BD49A6E3-6A77-8342-A382-09F31065E40E}" srcOrd="0" destOrd="0" presId="urn:microsoft.com/office/officeart/2005/8/layout/default"/>
    <dgm:cxn modelId="{A5CF4F92-260D-45D5-A72C-F4B20E2D116E}" srcId="{669EA051-341A-4C6D-AAD1-4395C41267A0}" destId="{92C7AE22-7145-4CDE-AF88-C47A93D0EB29}" srcOrd="4" destOrd="0" parTransId="{0B7AA321-C424-4872-B430-C6A022C1BA2E}" sibTransId="{DCB4E6E3-0C55-44DC-805F-26ACD24508ED}"/>
    <dgm:cxn modelId="{42A58893-1FBC-4184-AC32-7F170F969DFF}" srcId="{669EA051-341A-4C6D-AAD1-4395C41267A0}" destId="{60E98D5F-5EFB-43D4-A3C3-40512F3B1A16}" srcOrd="3" destOrd="0" parTransId="{00EDD7E7-ACEE-4E38-B304-D9DC41EAB18A}" sibTransId="{627451AD-2034-4789-8903-CE63F9F9898C}"/>
    <dgm:cxn modelId="{A67C9CA8-E3D8-A740-8A2C-414216E2A56B}" type="presOf" srcId="{50990783-7E83-4772-B172-77D8FBD8ACD3}" destId="{BE5F0074-0319-6240-913B-80616D04535F}" srcOrd="0" destOrd="0" presId="urn:microsoft.com/office/officeart/2005/8/layout/default"/>
    <dgm:cxn modelId="{002F0FB7-699D-4A49-883A-1384F8B73FA2}" srcId="{669EA051-341A-4C6D-AAD1-4395C41267A0}" destId="{BC98B5F7-9F75-4888-A745-3875A5627F21}" srcOrd="1" destOrd="0" parTransId="{08B34342-FBED-429B-AD8D-AD789A7B324E}" sibTransId="{D2628890-B8D1-4B72-89A5-DEBBC3825FCA}"/>
    <dgm:cxn modelId="{2E64A9CB-69A7-4370-9B55-AF9915A904B9}" srcId="{669EA051-341A-4C6D-AAD1-4395C41267A0}" destId="{50990783-7E83-4772-B172-77D8FBD8ACD3}" srcOrd="5" destOrd="0" parTransId="{DE88D1CC-AC73-489E-B0CE-FD7A3F1167D6}" sibTransId="{921B92BF-6A58-425A-BF5E-27AA78DA25D0}"/>
    <dgm:cxn modelId="{FEC740E9-D32F-425A-BEF3-8F39D9046ABA}" srcId="{669EA051-341A-4C6D-AAD1-4395C41267A0}" destId="{81D3AA43-E2B3-4DE3-A434-A3079997ABFB}" srcOrd="0" destOrd="0" parTransId="{07826FBE-D9C1-4B32-BCD1-61500C6AC66B}" sibTransId="{80E69C9E-B0B3-4BE7-AFB4-C76F271EA147}"/>
    <dgm:cxn modelId="{1D3C8CF3-5F29-AE4C-9DE8-237CC4591840}" type="presOf" srcId="{669EA051-341A-4C6D-AAD1-4395C41267A0}" destId="{7E6F051F-BF83-D442-AEAF-D572F1F1B207}" srcOrd="0" destOrd="0" presId="urn:microsoft.com/office/officeart/2005/8/layout/default"/>
    <dgm:cxn modelId="{A00329AA-155B-834C-BE87-97F0825B0562}" type="presParOf" srcId="{7E6F051F-BF83-D442-AEAF-D572F1F1B207}" destId="{BD49A6E3-6A77-8342-A382-09F31065E40E}" srcOrd="0" destOrd="0" presId="urn:microsoft.com/office/officeart/2005/8/layout/default"/>
    <dgm:cxn modelId="{25AD02B9-AF41-4D4A-BC87-2A5655162AED}" type="presParOf" srcId="{7E6F051F-BF83-D442-AEAF-D572F1F1B207}" destId="{BB708001-E1AC-CC49-A491-A36C52FDEFF7}" srcOrd="1" destOrd="0" presId="urn:microsoft.com/office/officeart/2005/8/layout/default"/>
    <dgm:cxn modelId="{DBFE5F10-08B0-754C-993B-841A8EDBCAD5}" type="presParOf" srcId="{7E6F051F-BF83-D442-AEAF-D572F1F1B207}" destId="{BDE09BEE-0546-404E-BF6F-EED9B58650D7}" srcOrd="2" destOrd="0" presId="urn:microsoft.com/office/officeart/2005/8/layout/default"/>
    <dgm:cxn modelId="{3A657D54-C2F7-6A42-B820-8BDAD29F29D6}" type="presParOf" srcId="{7E6F051F-BF83-D442-AEAF-D572F1F1B207}" destId="{3C62FDD4-97A3-8243-9E91-F084ECFAD25E}" srcOrd="3" destOrd="0" presId="urn:microsoft.com/office/officeart/2005/8/layout/default"/>
    <dgm:cxn modelId="{CFED198C-1EB8-F04F-BF9D-CB9B1E89344E}" type="presParOf" srcId="{7E6F051F-BF83-D442-AEAF-D572F1F1B207}" destId="{17F17ED2-52EF-D746-9E6D-28E822E73B61}" srcOrd="4" destOrd="0" presId="urn:microsoft.com/office/officeart/2005/8/layout/default"/>
    <dgm:cxn modelId="{1C769A14-D41B-6B46-9F3A-F59A44903F9E}" type="presParOf" srcId="{7E6F051F-BF83-D442-AEAF-D572F1F1B207}" destId="{7868BD4D-BFEF-FF42-8BA8-4469C4E11F73}" srcOrd="5" destOrd="0" presId="urn:microsoft.com/office/officeart/2005/8/layout/default"/>
    <dgm:cxn modelId="{7BCA6748-8D6C-0E43-A956-144B55EDF4E8}" type="presParOf" srcId="{7E6F051F-BF83-D442-AEAF-D572F1F1B207}" destId="{FE2DA3B7-BB71-2A4F-94A6-207DD390D753}" srcOrd="6" destOrd="0" presId="urn:microsoft.com/office/officeart/2005/8/layout/default"/>
    <dgm:cxn modelId="{1E6459D6-21EE-F340-A0B3-2BCFCB8B4CB0}" type="presParOf" srcId="{7E6F051F-BF83-D442-AEAF-D572F1F1B207}" destId="{D76A5928-BE02-EE42-8589-C0F34994F04F}" srcOrd="7" destOrd="0" presId="urn:microsoft.com/office/officeart/2005/8/layout/default"/>
    <dgm:cxn modelId="{1C994CDC-EE1D-0746-890B-8824E8003010}" type="presParOf" srcId="{7E6F051F-BF83-D442-AEAF-D572F1F1B207}" destId="{AB18D932-B45F-1F46-B58B-CC68527D99D7}" srcOrd="8" destOrd="0" presId="urn:microsoft.com/office/officeart/2005/8/layout/default"/>
    <dgm:cxn modelId="{7017C16C-3F50-A040-B7EA-B602235C95F8}" type="presParOf" srcId="{7E6F051F-BF83-D442-AEAF-D572F1F1B207}" destId="{87D58F8C-0346-0E42-85B6-999670FE692B}" srcOrd="9" destOrd="0" presId="urn:microsoft.com/office/officeart/2005/8/layout/default"/>
    <dgm:cxn modelId="{5E7576E7-6BD6-3649-AA60-A422AB28BC5E}" type="presParOf" srcId="{7E6F051F-BF83-D442-AEAF-D572F1F1B207}" destId="{BE5F0074-0319-6240-913B-80616D0453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4622C-ED99-4E55-853B-F4847D20969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6FF94-6484-4577-AFD4-46DAC76356C4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compact has been jointly developed and agreed upon by parents, students, and the WINCHESTER Elementary School staff.</a:t>
          </a:r>
        </a:p>
      </dgm:t>
    </dgm:pt>
    <dgm:pt modelId="{B544DB0F-5E13-437C-8207-2F11ED86EC64}" type="parTrans" cxnId="{E29F5EE9-63BE-4415-AB24-668796B77E3C}">
      <dgm:prSet/>
      <dgm:spPr/>
      <dgm:t>
        <a:bodyPr/>
        <a:lstStyle/>
        <a:p>
          <a:endParaRPr lang="en-US"/>
        </a:p>
      </dgm:t>
    </dgm:pt>
    <dgm:pt modelId="{54DA4349-0EE6-40AD-9F20-190ED42495F4}" type="sibTrans" cxnId="{E29F5EE9-63BE-4415-AB24-668796B77E3C}">
      <dgm:prSet/>
      <dgm:spPr/>
      <dgm:t>
        <a:bodyPr/>
        <a:lstStyle/>
        <a:p>
          <a:endParaRPr lang="en-US"/>
        </a:p>
      </dgm:t>
    </dgm:pt>
    <dgm:pt modelId="{E4191B2D-3633-4736-BEA9-9128F00DBC7E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COMPACT CAN BE FOUND ON OUR SCHOOL WEBSITE</a:t>
          </a:r>
        </a:p>
      </dgm:t>
    </dgm:pt>
    <dgm:pt modelId="{F30CD6E2-3AC7-489F-9D90-9BB90E95A2E7}" type="parTrans" cxnId="{0E858282-0FC9-4B47-AB80-94EA4204A511}">
      <dgm:prSet/>
      <dgm:spPr/>
      <dgm:t>
        <a:bodyPr/>
        <a:lstStyle/>
        <a:p>
          <a:endParaRPr lang="en-US"/>
        </a:p>
      </dgm:t>
    </dgm:pt>
    <dgm:pt modelId="{B59B1DC3-93FE-4E7E-90CC-59D0AB7E990C}" type="sibTrans" cxnId="{0E858282-0FC9-4B47-AB80-94EA4204A511}">
      <dgm:prSet/>
      <dgm:spPr/>
      <dgm:t>
        <a:bodyPr/>
        <a:lstStyle/>
        <a:p>
          <a:endParaRPr lang="en-US"/>
        </a:p>
      </dgm:t>
    </dgm:pt>
    <dgm:pt modelId="{B2225221-0F97-B145-97A8-33AF8CC48714}" type="pres">
      <dgm:prSet presAssocID="{6414622C-ED99-4E55-853B-F4847D2096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5AB818-0C98-3E47-A5BC-F4F76792DAD5}" type="pres">
      <dgm:prSet presAssocID="{8BE6FF94-6484-4577-AFD4-46DAC76356C4}" presName="hierRoot1" presStyleCnt="0"/>
      <dgm:spPr/>
    </dgm:pt>
    <dgm:pt modelId="{E7AC2CB5-8F81-9A4B-8167-298F896A4874}" type="pres">
      <dgm:prSet presAssocID="{8BE6FF94-6484-4577-AFD4-46DAC76356C4}" presName="composite" presStyleCnt="0"/>
      <dgm:spPr/>
    </dgm:pt>
    <dgm:pt modelId="{D8B8DB1A-0ABB-2B45-A376-8CC7143C2AA9}" type="pres">
      <dgm:prSet presAssocID="{8BE6FF94-6484-4577-AFD4-46DAC76356C4}" presName="background" presStyleLbl="node0" presStyleIdx="0" presStyleCnt="2"/>
      <dgm:spPr/>
    </dgm:pt>
    <dgm:pt modelId="{C2C4817E-3D98-B84B-8C93-300980B374D4}" type="pres">
      <dgm:prSet presAssocID="{8BE6FF94-6484-4577-AFD4-46DAC76356C4}" presName="text" presStyleLbl="fgAcc0" presStyleIdx="0" presStyleCnt="2">
        <dgm:presLayoutVars>
          <dgm:chPref val="3"/>
        </dgm:presLayoutVars>
      </dgm:prSet>
      <dgm:spPr/>
    </dgm:pt>
    <dgm:pt modelId="{BA546A18-7FE5-7342-9628-E61324C8ABA8}" type="pres">
      <dgm:prSet presAssocID="{8BE6FF94-6484-4577-AFD4-46DAC76356C4}" presName="hierChild2" presStyleCnt="0"/>
      <dgm:spPr/>
    </dgm:pt>
    <dgm:pt modelId="{1BFBF216-ED5D-734A-AE30-012EF0E48D06}" type="pres">
      <dgm:prSet presAssocID="{E4191B2D-3633-4736-BEA9-9128F00DBC7E}" presName="hierRoot1" presStyleCnt="0"/>
      <dgm:spPr/>
    </dgm:pt>
    <dgm:pt modelId="{2E9E8B0A-08A4-9643-A43E-EF58F4F485EF}" type="pres">
      <dgm:prSet presAssocID="{E4191B2D-3633-4736-BEA9-9128F00DBC7E}" presName="composite" presStyleCnt="0"/>
      <dgm:spPr/>
    </dgm:pt>
    <dgm:pt modelId="{3CA4AD1C-DAA1-AA41-9CBD-9C8C92C0088B}" type="pres">
      <dgm:prSet presAssocID="{E4191B2D-3633-4736-BEA9-9128F00DBC7E}" presName="background" presStyleLbl="node0" presStyleIdx="1" presStyleCnt="2"/>
      <dgm:spPr/>
    </dgm:pt>
    <dgm:pt modelId="{FD18EA87-A018-1245-9BDB-8CAFC0982FF8}" type="pres">
      <dgm:prSet presAssocID="{E4191B2D-3633-4736-BEA9-9128F00DBC7E}" presName="text" presStyleLbl="fgAcc0" presStyleIdx="1" presStyleCnt="2">
        <dgm:presLayoutVars>
          <dgm:chPref val="3"/>
        </dgm:presLayoutVars>
      </dgm:prSet>
      <dgm:spPr/>
    </dgm:pt>
    <dgm:pt modelId="{444EDF53-6A4B-904E-9E02-2B42361804AE}" type="pres">
      <dgm:prSet presAssocID="{E4191B2D-3633-4736-BEA9-9128F00DBC7E}" presName="hierChild2" presStyleCnt="0"/>
      <dgm:spPr/>
    </dgm:pt>
  </dgm:ptLst>
  <dgm:cxnLst>
    <dgm:cxn modelId="{7AED611F-91D9-2048-B200-A67E888D6C39}" type="presOf" srcId="{E4191B2D-3633-4736-BEA9-9128F00DBC7E}" destId="{FD18EA87-A018-1245-9BDB-8CAFC0982FF8}" srcOrd="0" destOrd="0" presId="urn:microsoft.com/office/officeart/2005/8/layout/hierarchy1"/>
    <dgm:cxn modelId="{83491D22-EB81-3E4D-A0EA-459EEB7B2C2B}" type="presOf" srcId="{8BE6FF94-6484-4577-AFD4-46DAC76356C4}" destId="{C2C4817E-3D98-B84B-8C93-300980B374D4}" srcOrd="0" destOrd="0" presId="urn:microsoft.com/office/officeart/2005/8/layout/hierarchy1"/>
    <dgm:cxn modelId="{0E858282-0FC9-4B47-AB80-94EA4204A511}" srcId="{6414622C-ED99-4E55-853B-F4847D209690}" destId="{E4191B2D-3633-4736-BEA9-9128F00DBC7E}" srcOrd="1" destOrd="0" parTransId="{F30CD6E2-3AC7-489F-9D90-9BB90E95A2E7}" sibTransId="{B59B1DC3-93FE-4E7E-90CC-59D0AB7E990C}"/>
    <dgm:cxn modelId="{84F858A6-4BF4-7E4C-B5F0-4CCC74289C20}" type="presOf" srcId="{6414622C-ED99-4E55-853B-F4847D209690}" destId="{B2225221-0F97-B145-97A8-33AF8CC48714}" srcOrd="0" destOrd="0" presId="urn:microsoft.com/office/officeart/2005/8/layout/hierarchy1"/>
    <dgm:cxn modelId="{E29F5EE9-63BE-4415-AB24-668796B77E3C}" srcId="{6414622C-ED99-4E55-853B-F4847D209690}" destId="{8BE6FF94-6484-4577-AFD4-46DAC76356C4}" srcOrd="0" destOrd="0" parTransId="{B544DB0F-5E13-437C-8207-2F11ED86EC64}" sibTransId="{54DA4349-0EE6-40AD-9F20-190ED42495F4}"/>
    <dgm:cxn modelId="{68A0018C-1D15-CE48-99B7-5F2903125330}" type="presParOf" srcId="{B2225221-0F97-B145-97A8-33AF8CC48714}" destId="{295AB818-0C98-3E47-A5BC-F4F76792DAD5}" srcOrd="0" destOrd="0" presId="urn:microsoft.com/office/officeart/2005/8/layout/hierarchy1"/>
    <dgm:cxn modelId="{4A1216A0-AFA8-CF4A-842D-9E2AAB343032}" type="presParOf" srcId="{295AB818-0C98-3E47-A5BC-F4F76792DAD5}" destId="{E7AC2CB5-8F81-9A4B-8167-298F896A4874}" srcOrd="0" destOrd="0" presId="urn:microsoft.com/office/officeart/2005/8/layout/hierarchy1"/>
    <dgm:cxn modelId="{50005546-840E-1E47-92B4-E3FA722F1183}" type="presParOf" srcId="{E7AC2CB5-8F81-9A4B-8167-298F896A4874}" destId="{D8B8DB1A-0ABB-2B45-A376-8CC7143C2AA9}" srcOrd="0" destOrd="0" presId="urn:microsoft.com/office/officeart/2005/8/layout/hierarchy1"/>
    <dgm:cxn modelId="{72B1D3BA-4FF0-8449-AA92-9C0C3C8412C3}" type="presParOf" srcId="{E7AC2CB5-8F81-9A4B-8167-298F896A4874}" destId="{C2C4817E-3D98-B84B-8C93-300980B374D4}" srcOrd="1" destOrd="0" presId="urn:microsoft.com/office/officeart/2005/8/layout/hierarchy1"/>
    <dgm:cxn modelId="{01A24D7E-4B45-AC45-9C64-64239C82E79B}" type="presParOf" srcId="{295AB818-0C98-3E47-A5BC-F4F76792DAD5}" destId="{BA546A18-7FE5-7342-9628-E61324C8ABA8}" srcOrd="1" destOrd="0" presId="urn:microsoft.com/office/officeart/2005/8/layout/hierarchy1"/>
    <dgm:cxn modelId="{5069E515-9121-0D42-ACD0-90E2A24D4AA1}" type="presParOf" srcId="{B2225221-0F97-B145-97A8-33AF8CC48714}" destId="{1BFBF216-ED5D-734A-AE30-012EF0E48D06}" srcOrd="1" destOrd="0" presId="urn:microsoft.com/office/officeart/2005/8/layout/hierarchy1"/>
    <dgm:cxn modelId="{781DFE2B-661E-5141-8C26-C26188009025}" type="presParOf" srcId="{1BFBF216-ED5D-734A-AE30-012EF0E48D06}" destId="{2E9E8B0A-08A4-9643-A43E-EF58F4F485EF}" srcOrd="0" destOrd="0" presId="urn:microsoft.com/office/officeart/2005/8/layout/hierarchy1"/>
    <dgm:cxn modelId="{12AAD6B3-1093-A849-9989-E2680A687F56}" type="presParOf" srcId="{2E9E8B0A-08A4-9643-A43E-EF58F4F485EF}" destId="{3CA4AD1C-DAA1-AA41-9CBD-9C8C92C0088B}" srcOrd="0" destOrd="0" presId="urn:microsoft.com/office/officeart/2005/8/layout/hierarchy1"/>
    <dgm:cxn modelId="{54E0B269-36A5-624A-B8A6-2F070C963FEC}" type="presParOf" srcId="{2E9E8B0A-08A4-9643-A43E-EF58F4F485EF}" destId="{FD18EA87-A018-1245-9BDB-8CAFC0982FF8}" srcOrd="1" destOrd="0" presId="urn:microsoft.com/office/officeart/2005/8/layout/hierarchy1"/>
    <dgm:cxn modelId="{2AB62209-AA93-8741-BE9F-A8B696536FD9}" type="presParOf" srcId="{1BFBF216-ED5D-734A-AE30-012EF0E48D06}" destId="{444EDF53-6A4B-904E-9E02-2B42361804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78C9D-47A0-4074-95AF-F374A7E0604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0FD273-F979-4B57-9D16-9CECC3AEB226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The school improvement plan is updated yearly by the WINCHESTER ELEMENTARY’S leadership Team, teachers, parents, and students.</a:t>
          </a:r>
        </a:p>
      </dgm:t>
    </dgm:pt>
    <dgm:pt modelId="{BE2D4341-E953-47D0-B24B-D5E8D8676BF9}" type="parTrans" cxnId="{FC427A15-9AA9-431A-ABD6-681A1160AAC2}">
      <dgm:prSet/>
      <dgm:spPr/>
      <dgm:t>
        <a:bodyPr/>
        <a:lstStyle/>
        <a:p>
          <a:endParaRPr lang="en-US"/>
        </a:p>
      </dgm:t>
    </dgm:pt>
    <dgm:pt modelId="{4F6DF604-81DB-4B93-A430-2BE548F08EB4}" type="sibTrans" cxnId="{FC427A15-9AA9-431A-ABD6-681A1160AAC2}">
      <dgm:prSet/>
      <dgm:spPr/>
      <dgm:t>
        <a:bodyPr/>
        <a:lstStyle/>
        <a:p>
          <a:endParaRPr lang="en-US"/>
        </a:p>
      </dgm:t>
    </dgm:pt>
    <dgm:pt modelId="{3359542A-C8CA-449B-B6EC-111D726CFBD3}">
      <dgm:prSet/>
      <dgm:spPr/>
      <dgm:t>
        <a:bodyPr/>
        <a:lstStyle/>
        <a:p>
          <a:r>
            <a:rPr lang="en-US" dirty="0">
              <a:latin typeface="Rockwell" panose="02060603020205020403" pitchFamily="18" charset="77"/>
            </a:rPr>
            <a:t>If you are interested in being a member of the school improvement committee, email CRUMPLA@scsk12.org</a:t>
          </a:r>
        </a:p>
      </dgm:t>
    </dgm:pt>
    <dgm:pt modelId="{CF166B91-23AA-4690-83AB-B7B36658887F}" type="parTrans" cxnId="{D571DEA0-DA14-4471-B1C1-CA8B6D7017C3}">
      <dgm:prSet/>
      <dgm:spPr/>
      <dgm:t>
        <a:bodyPr/>
        <a:lstStyle/>
        <a:p>
          <a:endParaRPr lang="en-US"/>
        </a:p>
      </dgm:t>
    </dgm:pt>
    <dgm:pt modelId="{25F72D8E-D6DA-40B4-8FF9-29A8BAD7C196}" type="sibTrans" cxnId="{D571DEA0-DA14-4471-B1C1-CA8B6D7017C3}">
      <dgm:prSet/>
      <dgm:spPr/>
      <dgm:t>
        <a:bodyPr/>
        <a:lstStyle/>
        <a:p>
          <a:endParaRPr lang="en-US"/>
        </a:p>
      </dgm:t>
    </dgm:pt>
    <dgm:pt modelId="{729C9985-E7FA-4E69-9614-1F5D59036A6E}" type="pres">
      <dgm:prSet presAssocID="{93478C9D-47A0-4074-95AF-F374A7E0604B}" presName="vert0" presStyleCnt="0">
        <dgm:presLayoutVars>
          <dgm:dir/>
          <dgm:animOne val="branch"/>
          <dgm:animLvl val="lvl"/>
        </dgm:presLayoutVars>
      </dgm:prSet>
      <dgm:spPr/>
    </dgm:pt>
    <dgm:pt modelId="{2DD26BAB-0F28-4569-B692-69C64835FD19}" type="pres">
      <dgm:prSet presAssocID="{600FD273-F979-4B57-9D16-9CECC3AEB226}" presName="thickLine" presStyleLbl="alignNode1" presStyleIdx="0" presStyleCnt="2"/>
      <dgm:spPr/>
    </dgm:pt>
    <dgm:pt modelId="{54A8259F-962C-4F2A-A38F-A7BF327492B7}" type="pres">
      <dgm:prSet presAssocID="{600FD273-F979-4B57-9D16-9CECC3AEB226}" presName="horz1" presStyleCnt="0"/>
      <dgm:spPr/>
    </dgm:pt>
    <dgm:pt modelId="{C60D83CB-474C-4671-9968-C0E3D2EE74BF}" type="pres">
      <dgm:prSet presAssocID="{600FD273-F979-4B57-9D16-9CECC3AEB226}" presName="tx1" presStyleLbl="revTx" presStyleIdx="0" presStyleCnt="2"/>
      <dgm:spPr/>
    </dgm:pt>
    <dgm:pt modelId="{EEC6FD65-EAD5-4897-A73F-6D65EE53B7A5}" type="pres">
      <dgm:prSet presAssocID="{600FD273-F979-4B57-9D16-9CECC3AEB226}" presName="vert1" presStyleCnt="0"/>
      <dgm:spPr/>
    </dgm:pt>
    <dgm:pt modelId="{E6E60EE8-38C2-4CE7-8FD2-32126243523C}" type="pres">
      <dgm:prSet presAssocID="{3359542A-C8CA-449B-B6EC-111D726CFBD3}" presName="thickLine" presStyleLbl="alignNode1" presStyleIdx="1" presStyleCnt="2"/>
      <dgm:spPr/>
    </dgm:pt>
    <dgm:pt modelId="{5225A46B-7FD2-4AB2-8C25-F32079C8D349}" type="pres">
      <dgm:prSet presAssocID="{3359542A-C8CA-449B-B6EC-111D726CFBD3}" presName="horz1" presStyleCnt="0"/>
      <dgm:spPr/>
    </dgm:pt>
    <dgm:pt modelId="{568F3995-04E8-4DC6-BB7A-2FAEA5C5CF4A}" type="pres">
      <dgm:prSet presAssocID="{3359542A-C8CA-449B-B6EC-111D726CFBD3}" presName="tx1" presStyleLbl="revTx" presStyleIdx="1" presStyleCnt="2"/>
      <dgm:spPr/>
    </dgm:pt>
    <dgm:pt modelId="{C23D7645-BC42-4A4C-8C57-A1F1B38243B4}" type="pres">
      <dgm:prSet presAssocID="{3359542A-C8CA-449B-B6EC-111D726CFBD3}" presName="vert1" presStyleCnt="0"/>
      <dgm:spPr/>
    </dgm:pt>
  </dgm:ptLst>
  <dgm:cxnLst>
    <dgm:cxn modelId="{FC427A15-9AA9-431A-ABD6-681A1160AAC2}" srcId="{93478C9D-47A0-4074-95AF-F374A7E0604B}" destId="{600FD273-F979-4B57-9D16-9CECC3AEB226}" srcOrd="0" destOrd="0" parTransId="{BE2D4341-E953-47D0-B24B-D5E8D8676BF9}" sibTransId="{4F6DF604-81DB-4B93-A430-2BE548F08EB4}"/>
    <dgm:cxn modelId="{83CD1F37-E730-4A49-9EA4-1101E1F9BEDD}" type="presOf" srcId="{93478C9D-47A0-4074-95AF-F374A7E0604B}" destId="{729C9985-E7FA-4E69-9614-1F5D59036A6E}" srcOrd="0" destOrd="0" presId="urn:microsoft.com/office/officeart/2008/layout/LinedList"/>
    <dgm:cxn modelId="{6A8F2670-9407-46E9-86D4-7EA20F51AB6E}" type="presOf" srcId="{600FD273-F979-4B57-9D16-9CECC3AEB226}" destId="{C60D83CB-474C-4671-9968-C0E3D2EE74BF}" srcOrd="0" destOrd="0" presId="urn:microsoft.com/office/officeart/2008/layout/LinedList"/>
    <dgm:cxn modelId="{A026F081-C9A5-4A08-8AEE-8A081F5AD554}" type="presOf" srcId="{3359542A-C8CA-449B-B6EC-111D726CFBD3}" destId="{568F3995-04E8-4DC6-BB7A-2FAEA5C5CF4A}" srcOrd="0" destOrd="0" presId="urn:microsoft.com/office/officeart/2008/layout/LinedList"/>
    <dgm:cxn modelId="{D571DEA0-DA14-4471-B1C1-CA8B6D7017C3}" srcId="{93478C9D-47A0-4074-95AF-F374A7E0604B}" destId="{3359542A-C8CA-449B-B6EC-111D726CFBD3}" srcOrd="1" destOrd="0" parTransId="{CF166B91-23AA-4690-83AB-B7B36658887F}" sibTransId="{25F72D8E-D6DA-40B4-8FF9-29A8BAD7C196}"/>
    <dgm:cxn modelId="{37C4521A-E355-412F-A16B-2F3370B31A68}" type="presParOf" srcId="{729C9985-E7FA-4E69-9614-1F5D59036A6E}" destId="{2DD26BAB-0F28-4569-B692-69C64835FD19}" srcOrd="0" destOrd="0" presId="urn:microsoft.com/office/officeart/2008/layout/LinedList"/>
    <dgm:cxn modelId="{0D9E213D-41F3-4328-ADA6-5A4127E8B925}" type="presParOf" srcId="{729C9985-E7FA-4E69-9614-1F5D59036A6E}" destId="{54A8259F-962C-4F2A-A38F-A7BF327492B7}" srcOrd="1" destOrd="0" presId="urn:microsoft.com/office/officeart/2008/layout/LinedList"/>
    <dgm:cxn modelId="{D645BEEE-6673-4A64-8F39-76BE5E504DC2}" type="presParOf" srcId="{54A8259F-962C-4F2A-A38F-A7BF327492B7}" destId="{C60D83CB-474C-4671-9968-C0E3D2EE74BF}" srcOrd="0" destOrd="0" presId="urn:microsoft.com/office/officeart/2008/layout/LinedList"/>
    <dgm:cxn modelId="{13CB2E3A-0444-4B90-80F8-A58BF5740938}" type="presParOf" srcId="{54A8259F-962C-4F2A-A38F-A7BF327492B7}" destId="{EEC6FD65-EAD5-4897-A73F-6D65EE53B7A5}" srcOrd="1" destOrd="0" presId="urn:microsoft.com/office/officeart/2008/layout/LinedList"/>
    <dgm:cxn modelId="{18A0A979-AD40-4962-87EB-87543D59A220}" type="presParOf" srcId="{729C9985-E7FA-4E69-9614-1F5D59036A6E}" destId="{E6E60EE8-38C2-4CE7-8FD2-32126243523C}" srcOrd="2" destOrd="0" presId="urn:microsoft.com/office/officeart/2008/layout/LinedList"/>
    <dgm:cxn modelId="{8D3EA600-6D3A-4B8C-89EA-801A38D5CB3B}" type="presParOf" srcId="{729C9985-E7FA-4E69-9614-1F5D59036A6E}" destId="{5225A46B-7FD2-4AB2-8C25-F32079C8D349}" srcOrd="3" destOrd="0" presId="urn:microsoft.com/office/officeart/2008/layout/LinedList"/>
    <dgm:cxn modelId="{F35DB810-27EC-4337-8F60-E528429EAB36}" type="presParOf" srcId="{5225A46B-7FD2-4AB2-8C25-F32079C8D349}" destId="{568F3995-04E8-4DC6-BB7A-2FAEA5C5CF4A}" srcOrd="0" destOrd="0" presId="urn:microsoft.com/office/officeart/2008/layout/LinedList"/>
    <dgm:cxn modelId="{068EF7D8-3EFD-4ADB-947A-CF9D0071E882}" type="presParOf" srcId="{5225A46B-7FD2-4AB2-8C25-F32079C8D349}" destId="{C23D7645-BC42-4A4C-8C57-A1F1B38243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32EF-E73F-5447-B5A8-70FBBF8B1454}">
      <dsp:nvSpPr>
        <dsp:cNvPr id="0" name=""/>
        <dsp:cNvSpPr/>
      </dsp:nvSpPr>
      <dsp:spPr>
        <a:xfrm>
          <a:off x="0" y="4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8C1CCD-6500-4045-B84C-D5E71DD1B15C}">
      <dsp:nvSpPr>
        <dsp:cNvPr id="0" name=""/>
        <dsp:cNvSpPr/>
      </dsp:nvSpPr>
      <dsp:spPr>
        <a:xfrm>
          <a:off x="0" y="4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Speaks to the shared responsibility of children’s conduct</a:t>
          </a:r>
        </a:p>
      </dsp:txBody>
      <dsp:txXfrm>
        <a:off x="0" y="474"/>
        <a:ext cx="4646598" cy="777050"/>
      </dsp:txXfrm>
    </dsp:sp>
    <dsp:sp modelId="{38E4F3C7-6954-7944-B82D-9501D98A4A94}">
      <dsp:nvSpPr>
        <dsp:cNvPr id="0" name=""/>
        <dsp:cNvSpPr/>
      </dsp:nvSpPr>
      <dsp:spPr>
        <a:xfrm>
          <a:off x="0" y="77752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66C5C6-D12F-5D4C-A6AA-124D28B7DBC2}">
      <dsp:nvSpPr>
        <dsp:cNvPr id="0" name=""/>
        <dsp:cNvSpPr/>
      </dsp:nvSpPr>
      <dsp:spPr>
        <a:xfrm>
          <a:off x="0" y="77752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Speaks to self discipline being the long-term goal for all students in MSCS</a:t>
          </a:r>
        </a:p>
      </dsp:txBody>
      <dsp:txXfrm>
        <a:off x="0" y="777524"/>
        <a:ext cx="4646598" cy="777050"/>
      </dsp:txXfrm>
    </dsp:sp>
    <dsp:sp modelId="{DD3C8AD6-4B9E-CE4A-8075-764E007FE4A5}">
      <dsp:nvSpPr>
        <dsp:cNvPr id="0" name=""/>
        <dsp:cNvSpPr/>
      </dsp:nvSpPr>
      <dsp:spPr>
        <a:xfrm>
          <a:off x="0" y="15545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96A3F6-A359-D34F-9D13-1DAA6C9C952A}">
      <dsp:nvSpPr>
        <dsp:cNvPr id="0" name=""/>
        <dsp:cNvSpPr/>
      </dsp:nvSpPr>
      <dsp:spPr>
        <a:xfrm>
          <a:off x="0" y="15545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ckwell" panose="02060603020205020403" pitchFamily="18" charset="77"/>
            </a:rPr>
            <a:t>Gives notice of infractions as well as strategies and/or disciplinary measures for levels of offenses. The district policy can be found on the MSCS website.</a:t>
          </a:r>
        </a:p>
      </dsp:txBody>
      <dsp:txXfrm>
        <a:off x="0" y="1554574"/>
        <a:ext cx="4646598" cy="777050"/>
      </dsp:txXfrm>
    </dsp:sp>
    <dsp:sp modelId="{7FEA9DD2-3A44-C54E-8D8F-BFA21CBA9942}">
      <dsp:nvSpPr>
        <dsp:cNvPr id="0" name=""/>
        <dsp:cNvSpPr/>
      </dsp:nvSpPr>
      <dsp:spPr>
        <a:xfrm>
          <a:off x="0" y="3048002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33FEA4-8F91-7C4A-8066-8C543D4ECB93}">
      <dsp:nvSpPr>
        <dsp:cNvPr id="0" name=""/>
        <dsp:cNvSpPr/>
      </dsp:nvSpPr>
      <dsp:spPr>
        <a:xfrm>
          <a:off x="0" y="233162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Rockwell" panose="02060603020205020403" pitchFamily="18" charset="77"/>
          </a:endParaRPr>
        </a:p>
      </dsp:txBody>
      <dsp:txXfrm>
        <a:off x="0" y="2331624"/>
        <a:ext cx="4646598" cy="777050"/>
      </dsp:txXfrm>
    </dsp:sp>
    <dsp:sp modelId="{86B1DB08-3523-F648-A21F-D713040AD6B9}">
      <dsp:nvSpPr>
        <dsp:cNvPr id="0" name=""/>
        <dsp:cNvSpPr/>
      </dsp:nvSpPr>
      <dsp:spPr>
        <a:xfrm>
          <a:off x="0" y="3108674"/>
          <a:ext cx="4646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452BAE-FC35-E343-BEA8-F328CDF265D1}">
      <dsp:nvSpPr>
        <dsp:cNvPr id="0" name=""/>
        <dsp:cNvSpPr/>
      </dsp:nvSpPr>
      <dsp:spPr>
        <a:xfrm>
          <a:off x="0" y="3108674"/>
          <a:ext cx="4646598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>
            <a:latin typeface="Rockwell" panose="02060603020205020403" pitchFamily="18" charset="77"/>
          </a:endParaRPr>
        </a:p>
      </dsp:txBody>
      <dsp:txXfrm>
        <a:off x="0" y="3108674"/>
        <a:ext cx="4646598" cy="77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9A6E3-6A77-8342-A382-09F31065E40E}">
      <dsp:nvSpPr>
        <dsp:cNvPr id="0" name=""/>
        <dsp:cNvSpPr/>
      </dsp:nvSpPr>
      <dsp:spPr>
        <a:xfrm>
          <a:off x="0" y="65081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WINCHESTER Elementary uses several avenues to report student progress:</a:t>
          </a:r>
        </a:p>
      </dsp:txBody>
      <dsp:txXfrm>
        <a:off x="0" y="650811"/>
        <a:ext cx="2571749" cy="1543050"/>
      </dsp:txXfrm>
    </dsp:sp>
    <dsp:sp modelId="{BDE09BEE-0546-404E-BF6F-EED9B58650D7}">
      <dsp:nvSpPr>
        <dsp:cNvPr id="0" name=""/>
        <dsp:cNvSpPr/>
      </dsp:nvSpPr>
      <dsp:spPr>
        <a:xfrm>
          <a:off x="2828925" y="6524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Teachers regularly contact parents via phone, email, ClassDojo, and text to address concerns</a:t>
          </a:r>
        </a:p>
      </dsp:txBody>
      <dsp:txXfrm>
        <a:off x="2828925" y="652462"/>
        <a:ext cx="2571749" cy="1543050"/>
      </dsp:txXfrm>
    </dsp:sp>
    <dsp:sp modelId="{17F17ED2-52EF-D746-9E6D-28E822E73B61}">
      <dsp:nvSpPr>
        <dsp:cNvPr id="0" name=""/>
        <dsp:cNvSpPr/>
      </dsp:nvSpPr>
      <dsp:spPr>
        <a:xfrm>
          <a:off x="5657849" y="6524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Mid </a:t>
          </a:r>
          <a:r>
            <a:rPr lang="en-US" sz="1900" kern="1200" dirty="0" err="1">
              <a:latin typeface="Rockwell" panose="02060603020205020403" pitchFamily="18" charset="77"/>
            </a:rPr>
            <a:t>Semeseter</a:t>
          </a:r>
          <a:r>
            <a:rPr lang="en-US" sz="1900" kern="1200" dirty="0">
              <a:latin typeface="Rockwell" panose="02060603020205020403" pitchFamily="18" charset="77"/>
            </a:rPr>
            <a:t> &amp;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Nine-week progress reports</a:t>
          </a:r>
        </a:p>
      </dsp:txBody>
      <dsp:txXfrm>
        <a:off x="5657849" y="652462"/>
        <a:ext cx="2571749" cy="1543050"/>
      </dsp:txXfrm>
    </dsp:sp>
    <dsp:sp modelId="{FE2DA3B7-BB71-2A4F-94A6-207DD390D753}">
      <dsp:nvSpPr>
        <dsp:cNvPr id="0" name=""/>
        <dsp:cNvSpPr/>
      </dsp:nvSpPr>
      <dsp:spPr>
        <a:xfrm>
          <a:off x="0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Report cards every Nine weeks</a:t>
          </a:r>
        </a:p>
      </dsp:txBody>
      <dsp:txXfrm>
        <a:off x="0" y="2452687"/>
        <a:ext cx="2571749" cy="1543050"/>
      </dsp:txXfrm>
    </dsp:sp>
    <dsp:sp modelId="{AB18D932-B45F-1F46-B58B-CC68527D99D7}">
      <dsp:nvSpPr>
        <dsp:cNvPr id="0" name=""/>
        <dsp:cNvSpPr/>
      </dsp:nvSpPr>
      <dsp:spPr>
        <a:xfrm>
          <a:off x="2828925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Access to PowerSchool gradebooks</a:t>
          </a:r>
        </a:p>
      </dsp:txBody>
      <dsp:txXfrm>
        <a:off x="2828925" y="2452687"/>
        <a:ext cx="2571749" cy="1543050"/>
      </dsp:txXfrm>
    </dsp:sp>
    <dsp:sp modelId="{BE5F0074-0319-6240-913B-80616D04535F}">
      <dsp:nvSpPr>
        <dsp:cNvPr id="0" name=""/>
        <dsp:cNvSpPr/>
      </dsp:nvSpPr>
      <dsp:spPr>
        <a:xfrm>
          <a:off x="5657849" y="24526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Rockwell" panose="02060603020205020403" pitchFamily="18" charset="77"/>
            </a:rPr>
            <a:t>Parents can monitor student grades and attendance by logging into to their PowerSchool account. </a:t>
          </a:r>
        </a:p>
      </dsp:txBody>
      <dsp:txXfrm>
        <a:off x="5657849" y="2452687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8DB1A-0ABB-2B45-A376-8CC7143C2AA9}">
      <dsp:nvSpPr>
        <dsp:cNvPr id="0" name=""/>
        <dsp:cNvSpPr/>
      </dsp:nvSpPr>
      <dsp:spPr>
        <a:xfrm>
          <a:off x="951" y="418879"/>
          <a:ext cx="3340417" cy="2121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4817E-3D98-B84B-8C93-300980B374D4}">
      <dsp:nvSpPr>
        <dsp:cNvPr id="0" name=""/>
        <dsp:cNvSpPr/>
      </dsp:nvSpPr>
      <dsp:spPr>
        <a:xfrm>
          <a:off x="372109" y="771479"/>
          <a:ext cx="3340417" cy="212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compact has been jointly developed and agreed upon by parents, students, and the WINCHESTER Elementary School staff.</a:t>
          </a:r>
        </a:p>
      </dsp:txBody>
      <dsp:txXfrm>
        <a:off x="434236" y="833606"/>
        <a:ext cx="3216163" cy="1996911"/>
      </dsp:txXfrm>
    </dsp:sp>
    <dsp:sp modelId="{3CA4AD1C-DAA1-AA41-9CBD-9C8C92C0088B}">
      <dsp:nvSpPr>
        <dsp:cNvPr id="0" name=""/>
        <dsp:cNvSpPr/>
      </dsp:nvSpPr>
      <dsp:spPr>
        <a:xfrm>
          <a:off x="4083684" y="418879"/>
          <a:ext cx="3340417" cy="2121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8EA87-A018-1245-9BDB-8CAFC0982FF8}">
      <dsp:nvSpPr>
        <dsp:cNvPr id="0" name=""/>
        <dsp:cNvSpPr/>
      </dsp:nvSpPr>
      <dsp:spPr>
        <a:xfrm>
          <a:off x="4454842" y="771479"/>
          <a:ext cx="3340417" cy="212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COMPACT CAN BE FOUND ON OUR SCHOOL WEBSITE</a:t>
          </a:r>
        </a:p>
      </dsp:txBody>
      <dsp:txXfrm>
        <a:off x="4516969" y="833606"/>
        <a:ext cx="3216163" cy="1996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26BAB-0F28-4569-B692-69C64835FD19}">
      <dsp:nvSpPr>
        <dsp:cNvPr id="0" name=""/>
        <dsp:cNvSpPr/>
      </dsp:nvSpPr>
      <dsp:spPr>
        <a:xfrm>
          <a:off x="0" y="0"/>
          <a:ext cx="4785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0D83CB-474C-4671-9968-C0E3D2EE74BF}">
      <dsp:nvSpPr>
        <dsp:cNvPr id="0" name=""/>
        <dsp:cNvSpPr/>
      </dsp:nvSpPr>
      <dsp:spPr>
        <a:xfrm>
          <a:off x="0" y="0"/>
          <a:ext cx="4785583" cy="161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The school improvement plan is updated yearly by the WINCHESTER ELEMENTARY’S leadership Team, teachers, parents, and students.</a:t>
          </a:r>
        </a:p>
      </dsp:txBody>
      <dsp:txXfrm>
        <a:off x="0" y="0"/>
        <a:ext cx="4785583" cy="1616259"/>
      </dsp:txXfrm>
    </dsp:sp>
    <dsp:sp modelId="{E6E60EE8-38C2-4CE7-8FD2-32126243523C}">
      <dsp:nvSpPr>
        <dsp:cNvPr id="0" name=""/>
        <dsp:cNvSpPr/>
      </dsp:nvSpPr>
      <dsp:spPr>
        <a:xfrm>
          <a:off x="0" y="1616259"/>
          <a:ext cx="47855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8F3995-04E8-4DC6-BB7A-2FAEA5C5CF4A}">
      <dsp:nvSpPr>
        <dsp:cNvPr id="0" name=""/>
        <dsp:cNvSpPr/>
      </dsp:nvSpPr>
      <dsp:spPr>
        <a:xfrm>
          <a:off x="0" y="1616259"/>
          <a:ext cx="4785583" cy="1616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Rockwell" panose="02060603020205020403" pitchFamily="18" charset="77"/>
            </a:rPr>
            <a:t>If you are interested in being a member of the school improvement committee, email CRUMPLA@scsk12.org</a:t>
          </a:r>
        </a:p>
      </dsp:txBody>
      <dsp:txXfrm>
        <a:off x="0" y="1616259"/>
        <a:ext cx="4785583" cy="1616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4DCD939-0F5B-4042-BED5-9B222A2C89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AF5E5-E60D-454C-8C76-F0F74D033D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A7161BB-96D8-9F43-AE4E-F1F2201FE9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FA6FCEA9-20B0-2A4D-9F7D-59186A83A8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59390341-8716-2A40-ABC3-F55E53EB40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48DD1-BCE5-7745-AEDA-DD2DBC661E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BC16D-DD56-3841-A461-D13B40F6C6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681ED6-0BC8-9542-B3D3-FB113ACC99A1}" type="datetimeFigureOut">
              <a:rPr lang="en-US" altLang="en-US"/>
              <a:pPr>
                <a:defRPr/>
              </a:pPr>
              <a:t>9/3/2025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B099BA-B1BC-AE44-A872-A235A27AB4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882717-EBC8-1F49-BD25-CD7B3CCDF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FFF52-6B9A-E14F-9B64-D9965B37DC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FE9BC-548F-224C-A80F-AC42A0B4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439EB6D9-5C94-6341-9142-A87AED9316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10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4747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54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884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72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05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85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983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475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78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187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474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164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1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EB6D9-5C94-6341-9142-A87AED9316C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77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8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0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4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7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EB6D9-5C94-6341-9142-A87AED9316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>
            <a:extLst>
              <a:ext uri="{FF2B5EF4-FFF2-40B4-BE49-F238E27FC236}">
                <a16:creationId xmlns:a16="http://schemas.microsoft.com/office/drawing/2014/main" id="{ECFBB3BC-B168-394C-A0FF-2AA03C5F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4">
            <a:extLst>
              <a:ext uri="{FF2B5EF4-FFF2-40B4-BE49-F238E27FC236}">
                <a16:creationId xmlns:a16="http://schemas.microsoft.com/office/drawing/2014/main" id="{81BC0FCF-15BF-6B45-A559-AE721C90D385}"/>
              </a:ext>
            </a:extLst>
          </p:cNvPr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16E5657-2ABB-C648-A564-8F99E19E11B1}"/>
              </a:ext>
            </a:extLst>
          </p:cNvPr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F4F7026-EBE0-8C48-8E2F-3178C1B82110}"/>
              </a:ext>
            </a:extLst>
          </p:cNvPr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7404E15-1A44-1544-9726-9C09D68E632B}"/>
              </a:ext>
            </a:extLst>
          </p:cNvPr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A62F1FD-A96E-5C4F-9741-6898297B0CD0}"/>
              </a:ext>
            </a:extLst>
          </p:cNvPr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A20E7B-0265-C442-B38C-1842DC22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D6ED8C-3B48-C841-A580-C9A843BB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0D4FFE-7F93-2F45-865C-069DF406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B0506C7A-62DE-2B45-B40D-DFD447BE4D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5270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A46B5D-73C5-C54C-B2FD-1A4B3280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AA821-0A71-D74B-B587-72648A13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B8A373-8AA2-C94C-B986-529088E1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4DACB-5A9F-CE4F-B539-04F094A8E4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94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134A8E-48B5-DC44-8B07-F58C37E4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2DCEC6-77CF-BB4A-86AF-16499C71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33BC9-25D6-3141-BCF0-78245252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500C3-73A6-3843-B77E-B0DD97B96D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6324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C23320-057E-3740-B1A9-2F815F2BAF7A}"/>
              </a:ext>
            </a:extLst>
          </p:cNvPr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69830-4DA8-DE41-AAED-417461F43A4C}"/>
              </a:ext>
            </a:extLst>
          </p:cNvPr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AF43522-3B0F-8342-8564-132B887990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E3E29F-9320-8F46-B8C3-9464C94A92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A78154D-1109-E54F-BC2D-3EE44646D2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199251-3BB1-FB40-B7E5-6BE7BA90F3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338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C4CEE-D959-F044-A3B7-1435B45E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895C5-B2F9-1840-933F-D7828B3E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78D9CC-EAA3-A149-8782-88CB65BA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1A30D-5886-7746-9297-97F9776BB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94894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0188B93-6E5B-AE49-8750-15E8B05D67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D14CE25-E862-C54E-8B8F-94870B5BA4A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2FDEC93-E272-AE4A-A85C-791E0136B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48FE3AB-CDE7-2A43-94D6-02731F5C20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5047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78867B1-D2E2-B843-9222-F611712334A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2500CF-A61D-E54B-81CD-C03CD3B030D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5BD2D4-3D2D-414D-B9ED-90FCE687A77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2A24F0C-A640-AA40-8A36-76C4DD62B4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49177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A43B-7FB6-9741-8552-9A518F1E97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B6133-B1AA-E044-8433-36ABF16AD3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AF95-18C6-FA42-95D3-D40153208F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0722C2-69C8-2D42-86A8-3D15428B95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13031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24C8-EDC8-A34D-BE66-1B45D9AEF9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99C2-1950-C546-A937-356EC6864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7D7B-F21C-2F46-97AC-D4D6F191FC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0EB579-AD50-0341-907D-6E23BB8D29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123157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6AD1-C302-044F-8B48-A24A5166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1EDE-6CFA-BD4E-8569-2E12A498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3430-F71A-5D4C-B984-0656879B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88C7-AF31-FC4E-89BD-7E2CE0C8E2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747559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D9912-A583-8B46-9716-16149B60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4C1A4B-3A38-0049-8C77-1655EE3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85A27A-961C-E743-BA66-5E4D76FB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6C74-FC79-2644-B3C5-077F2C8E57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9462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02D9-BA6E-BB4F-B4F3-12611008AF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3A83B-3CFA-BF4A-B6AD-914C00799F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0516F-3FE9-EB47-AEF5-FD57B3810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8F68C8-F905-5D4F-9666-B8279558DC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531616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2ECD9D-361E-9A4B-A7DB-5BB523F5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475C05-A02B-2847-A716-AFC3A4CF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1BE678-C0EF-5446-9733-49058C2E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04A5-0C03-CB42-BF4F-A3CB79390D7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12449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CF55-206A-D8E8-3798-38F16D4FD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E621-D5A1-EDBE-6576-72BB385CD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95271-F7C6-5A55-59AC-B62545F6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6636C-8BB3-EDB3-2FE0-D3E8BEB0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BA07-044E-DFF2-8E80-93832C64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3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AB9D-8A4D-7BD4-4B69-A53AF3B7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9457-1CAE-22ED-241E-0DEF0C600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82AE-C334-4FD0-4A36-3FAB00CE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4BD14-CD0E-57E8-B801-F248288A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4ABD-4450-1925-C8ED-AAE6D572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0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DB6C-AF76-4E78-3090-5FA01808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AD62B-EDF3-BD3D-5812-4DD108624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BBFCF-3965-53D1-D945-F056F2B5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00CA-2F72-F0A3-E129-E8E8CC64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33FA8-A015-4667-DD4F-15D78164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9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B84E-CC43-0AB4-C7DC-DE5E8C93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8E25-EC40-A7CB-6276-34B6A646E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37D23-5910-BE2B-DF1D-74AB2A9F9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FC171-7335-B7D6-7BB7-57C4E3B3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DE85-1A5B-ACB8-A94E-2A7C7619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B0834-5F4C-11A5-EC83-259D0B37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7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001F-AB2C-FDDD-31BA-619AA616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CE68E-EFE7-8923-1756-0C2B9A43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47FA1-AE6C-68E3-AA92-EFB6AC32D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A31EC-50EC-7D4A-13A6-44CD7B62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59E8E-33FC-2E05-E255-3EA04ABC3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F7CE7-2A3D-46FE-4415-D399462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53D94-EBEE-3B62-64D0-1663657B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D6539-2921-979C-9522-82896B5E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0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A3CB-B63C-A771-8CBE-1D392B95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BC4C3-84C0-151C-52F7-764D7D9F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1CC36-F973-F72D-B18F-746E3349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B1893-9062-EA11-B0E2-5EEE078B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1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B2908-6FEA-EC21-8AE0-2F860CE4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74949-B865-F514-F7DC-E2531451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939F2-2092-2247-A5C7-88D09D4C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9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6B43-978C-37D9-200C-4E0FF5C6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D49C-33B4-5D08-4D19-989B7596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D7EEC-5921-4326-CDAD-CB9B372E2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F2497-B11F-8772-4857-F69D2F1F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A2739-6BC5-4EE6-7139-CD38AF0A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FF5F3-7D86-26CE-0B52-3BAF64EF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FADB-AD2D-16C6-55ED-4448CA0B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EA7477-8359-1210-8FA2-FFA75754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A7095-0E9A-6995-5D10-5D5581785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84E89-4C28-A3CB-0379-F563D01E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2E040-B97B-5333-DCAA-5E651465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0930-5496-1FA2-9BB0-3923211E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E8E09-7AD5-0843-892A-66437609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E1313-A5A8-8D4E-909E-CAD5F522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93FB-D96C-B242-8D19-4BE8CE93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C0004-B5D2-CE4D-A287-62B3E1EE7A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219517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1E56-5867-6BAB-3CF3-67DF3FFE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69E72-F57F-A0FE-C8A9-FEE7A3351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B6A0-2623-D6F8-2DFE-D463C42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669BF-B9B0-9DA2-E1EC-20A9547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37F5A-1CA2-383F-5382-A23D16D0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9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AEBA-5360-384A-8052-CACACAF8C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C1A0D-656B-E768-8645-C8122555F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EAC9A-65F6-8C61-26B4-A029ADBC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5810-9F40-80C8-6DB4-668A5E1B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5A0A-4D9E-53FD-8EC9-61C869E9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71CEC5-2407-A847-83D3-B694FB847A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8B94B3-27BC-E948-A51B-2CE01246D8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8445D5-0C3D-CF4B-A4B9-E8CE39DE67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294D3B-4962-6043-8948-8B174464F80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40316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0E379D-8947-CB40-ADE8-40029E7BCB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E92F5A-E7D7-274C-9118-CF8B4983E5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73CE8C-C2CF-974D-8FEA-2E1501300F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D742709-EFFA-7144-AAF4-5F8ABB59A5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87072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51BBCD-5C8F-034C-9C6E-E1454CFE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BA6FE9-9FF1-0D40-B752-332B5F83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2A13FC-75B2-774C-8203-4B33AF24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D6F3-1237-3A46-9C96-8BEDE9B8C4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208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B06CCB-51BD-E247-B19F-3D0CDC8ED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F5B2D3-3161-A749-8527-2CC625BC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401E24-2930-8347-8B8B-0095A88C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F01F4-AA6A-5541-A3A5-266368F74E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6983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33D02E-9284-AF42-8F77-BBB86AEF83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4A2D97-0478-F545-AF80-4ADB3607F9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A20BE-5484-3945-9BC8-3BADB759E3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5DDA58-BFAE-BF4C-B085-1F0F822148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292346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424432-8944-9F40-A49A-709E3E1E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617F9E-3224-084F-94F1-1082EF84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34129A-AB8F-7C49-9100-143DBC59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BA44-FAF4-5142-BD60-4C4B299C5B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501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>
            <a:extLst>
              <a:ext uri="{FF2B5EF4-FFF2-40B4-BE49-F238E27FC236}">
                <a16:creationId xmlns:a16="http://schemas.microsoft.com/office/drawing/2014/main" id="{481CD034-0B1D-CF48-8B95-B8A76DA1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F84A2F6F-F8E7-BE41-99F0-2B6BDFBE383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93A69F2D-02B0-0542-A396-C8F2F92CEAB0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A8FB56-DA49-D74A-9E4C-B37406EAB26E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7C0274-1CFF-C745-AF4D-5E5E8E845CA4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1CAC-41D3-D448-803F-F75E8940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5651-964C-FD42-8F83-0F204B89B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A339-8B40-764C-AB93-CB22BDFB8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E2EC-C358-EC40-9A4D-FCE6F10D5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CE11-4A01-2F4D-9733-9A1F5E7CB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C0708"/>
                </a:solidFill>
              </a:defRPr>
            </a:lvl1pPr>
          </a:lstStyle>
          <a:p>
            <a:fld id="{E6123D73-5A97-2246-A187-8289B7355B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45" r:id="rId12"/>
    <p:sldLayoutId id="2147484736" r:id="rId13"/>
    <p:sldLayoutId id="2147484737" r:id="rId14"/>
    <p:sldLayoutId id="2147484738" r:id="rId15"/>
    <p:sldLayoutId id="2147484739" r:id="rId16"/>
    <p:sldLayoutId id="2147484740" r:id="rId17"/>
    <p:sldLayoutId id="2147484741" r:id="rId18"/>
    <p:sldLayoutId id="2147484742" r:id="rId19"/>
    <p:sldLayoutId id="2147484743" r:id="rId20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E2EE8C-77DE-E005-AE75-1F17A00B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0CB31-A48F-2C5B-40D4-EC4790A8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5C738-913A-147E-56D3-EB7BA6B9C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BB978-7D53-4017-90F4-F3DA1F51BC8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59CF-3B3A-465B-6502-08EA67FB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F0D0E-39EB-3804-1ABA-4F51D861E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D1BFC7-3501-4BF7-9005-3C894F47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1E1154B-2109-514B-AA1D-CD9332F984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23882" y="1981200"/>
            <a:ext cx="5029200" cy="213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Annual Title I Parent Meeting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September 3, 2025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/>
                </a:solidFill>
                <a:latin typeface="Rockwell" panose="02060603020205020403" pitchFamily="18" charset="77"/>
              </a:rPr>
              <a:t>3:00pm-5:00pm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tx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chemeClr val="bg1">
                  <a:lumMod val="85000"/>
                </a:schemeClr>
              </a:solidFill>
              <a:latin typeface="Rockwell" panose="02060603020205020403" pitchFamily="18" charset="77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DR. JAMES PATTON, Principal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Mrs. LAJUANA COLE, Vice Principal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Ms. Lois crump, plc coach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Rockwell" panose="02060603020205020403" pitchFamily="18" charset="77"/>
              </a:rPr>
              <a:t>Mrs. Angela Jones, Instructional facilitator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66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000066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>
              <a:latin typeface="Rockwell" panose="02060603020205020403" pitchFamily="18" charset="77"/>
            </a:endParaRPr>
          </a:p>
        </p:txBody>
      </p:sp>
      <p:sp>
        <p:nvSpPr>
          <p:cNvPr id="24578" name="Text Box 5">
            <a:extLst>
              <a:ext uri="{FF2B5EF4-FFF2-40B4-BE49-F238E27FC236}">
                <a16:creationId xmlns:a16="http://schemas.microsoft.com/office/drawing/2014/main" id="{B05E4F6D-6827-8F4D-9B21-D60446E2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41" y="-152400"/>
            <a:ext cx="549088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66"/>
              </a:solidFill>
              <a:latin typeface="AR JULIAN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Rockwell" panose="02060603020205020403" pitchFamily="18" charset="77"/>
              </a:rPr>
              <a:t>Winchester Elementary School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03F90E6-6482-F75F-5841-A308C09CA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t="926" r="10205" b="2069"/>
          <a:stretch/>
        </p:blipFill>
        <p:spPr>
          <a:xfrm>
            <a:off x="609600" y="647700"/>
            <a:ext cx="1655704" cy="4648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DEF2110-576D-6D62-B50F-4E6A3CA39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2" y="3657600"/>
            <a:ext cx="762000" cy="7308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C1BC3-D710-0C69-A45F-37C47362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499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dirty="0"/>
              <a:t>TVAAS Trends 2019-25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8D5AAB-AB15-B424-8F3C-5F3DAD442E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2927" y="2226469"/>
          <a:ext cx="6838149" cy="3263506"/>
        </p:xfrm>
        <a:graphic>
          <a:graphicData uri="http://schemas.openxmlformats.org/drawingml/2006/table">
            <a:tbl>
              <a:tblPr firstRow="1" bandRow="1"/>
              <a:tblGrid>
                <a:gridCol w="1623325">
                  <a:extLst>
                    <a:ext uri="{9D8B030D-6E8A-4147-A177-3AD203B41FA5}">
                      <a16:colId xmlns:a16="http://schemas.microsoft.com/office/drawing/2014/main" val="882956895"/>
                    </a:ext>
                  </a:extLst>
                </a:gridCol>
                <a:gridCol w="1622806">
                  <a:extLst>
                    <a:ext uri="{9D8B030D-6E8A-4147-A177-3AD203B41FA5}">
                      <a16:colId xmlns:a16="http://schemas.microsoft.com/office/drawing/2014/main" val="2814350056"/>
                    </a:ext>
                  </a:extLst>
                </a:gridCol>
                <a:gridCol w="1622806">
                  <a:extLst>
                    <a:ext uri="{9D8B030D-6E8A-4147-A177-3AD203B41FA5}">
                      <a16:colId xmlns:a16="http://schemas.microsoft.com/office/drawing/2014/main" val="1402723388"/>
                    </a:ext>
                  </a:extLst>
                </a:gridCol>
                <a:gridCol w="1969212">
                  <a:extLst>
                    <a:ext uri="{9D8B030D-6E8A-4147-A177-3AD203B41FA5}">
                      <a16:colId xmlns:a16="http://schemas.microsoft.com/office/drawing/2014/main" val="1189733626"/>
                    </a:ext>
                  </a:extLst>
                </a:gridCol>
              </a:tblGrid>
              <a:tr h="8942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Early Grades Grade 3 School Wide Composite 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Early Grades Grade 3 School Wide Literacy 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Early Grades Grade 3 School Wide Numeracy 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Early Grades Grade 3 School Wide Literacy &amp; Numeracy 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42382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308284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53362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600350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181710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052582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0403" marR="10403" marT="10403" marB="7489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5472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9B2C906-56F3-C177-30D0-E3B9388D4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26469"/>
            <a:ext cx="500063" cy="32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21F90-A941-901B-B959-1E34A73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499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dirty="0"/>
              <a:t>TVAAS Trends 2019-25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074E83-4CE0-84D6-5ADC-9E695AE87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5029" y="2256021"/>
          <a:ext cx="7470325" cy="3204405"/>
        </p:xfrm>
        <a:graphic>
          <a:graphicData uri="http://schemas.openxmlformats.org/drawingml/2006/table">
            <a:tbl>
              <a:tblPr/>
              <a:tblGrid>
                <a:gridCol w="1485617">
                  <a:extLst>
                    <a:ext uri="{9D8B030D-6E8A-4147-A177-3AD203B41FA5}">
                      <a16:colId xmlns:a16="http://schemas.microsoft.com/office/drawing/2014/main" val="2538384817"/>
                    </a:ext>
                  </a:extLst>
                </a:gridCol>
                <a:gridCol w="1485617">
                  <a:extLst>
                    <a:ext uri="{9D8B030D-6E8A-4147-A177-3AD203B41FA5}">
                      <a16:colId xmlns:a16="http://schemas.microsoft.com/office/drawing/2014/main" val="1848114575"/>
                    </a:ext>
                  </a:extLst>
                </a:gridCol>
                <a:gridCol w="1485617">
                  <a:extLst>
                    <a:ext uri="{9D8B030D-6E8A-4147-A177-3AD203B41FA5}">
                      <a16:colId xmlns:a16="http://schemas.microsoft.com/office/drawing/2014/main" val="1078699218"/>
                    </a:ext>
                  </a:extLst>
                </a:gridCol>
                <a:gridCol w="1527857">
                  <a:extLst>
                    <a:ext uri="{9D8B030D-6E8A-4147-A177-3AD203B41FA5}">
                      <a16:colId xmlns:a16="http://schemas.microsoft.com/office/drawing/2014/main" val="73970990"/>
                    </a:ext>
                  </a:extLst>
                </a:gridCol>
                <a:gridCol w="1485617">
                  <a:extLst>
                    <a:ext uri="{9D8B030D-6E8A-4147-A177-3AD203B41FA5}">
                      <a16:colId xmlns:a16="http://schemas.microsoft.com/office/drawing/2014/main" val="2372503981"/>
                    </a:ext>
                  </a:extLst>
                </a:gridCol>
              </a:tblGrid>
              <a:tr h="10433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TCAP (Grades 4-8) School Wide Composite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TCAP (Grades 4-8) School Wide Literacy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TCAP (Grades 4-8) School Wide Numeracy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TCAP (Grades 4-8) School Wide Literacy &amp; Numeracy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TCAP (Grades 4-8) School Wide Science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50659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995928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022078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976336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0934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462535"/>
                  </a:ext>
                </a:extLst>
              </a:tr>
              <a:tr h="36017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88" marR="9488" marT="9488" marB="68316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051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58BAA00-0100-31B8-BA38-2657F7D9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8" y="2465615"/>
            <a:ext cx="500063" cy="29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Amo (Annual measurable objectives) 25-26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Ela 			22.7%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Math 		26.9%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Science 		27.8%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We expect all students to grow from their current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8136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How to get back to level 4 or 5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1.Come to school daily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	*on time and stay the entire day*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2. Support your child’s teacher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3. Have correct information on file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4. Be patient and kind to school employees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5. Assist your students with  their work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6. Be responsive to your teachers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7. Attend school functions and meetings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8. Ask your students what they learned on a daily basis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9. Speak life and positivity into your children/minimize exposure to negative influences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66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766167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Notice of Title I School-wide Program Status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809275"/>
            <a:ext cx="7848600" cy="4003696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WINCHESTER ELEMENTARY is a title 1 school.  OUR school qualifies to  receive federal funds under the “every student succeeds act” (ESSA), title I, part A, for the 2025- 2026 school year.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en-US" sz="1800" cap="none" dirty="0"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pPr indent="-27432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Our school is eligible for the following:</a:t>
            </a:r>
          </a:p>
          <a:p>
            <a:pPr indent="-27432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School-wide Title I Program:</a:t>
            </a:r>
            <a:r>
              <a:rPr lang="en-US" sz="1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 schools may consolidate and use funds under TITLE I, together with other federal, state, and local funds, when more than 40% of the student body qualifies for free or reduced lunch.</a:t>
            </a:r>
            <a:endParaRPr lang="en-US" sz="1800" cap="none" dirty="0">
              <a:ln>
                <a:solidFill>
                  <a:srgbClr val="FFFF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Rockwell" charset="0"/>
              <a:ea typeface="ＭＳ Ｐゴシック" charset="0"/>
            </a:endParaRPr>
          </a:p>
          <a:p>
            <a:endParaRPr lang="en-US" sz="1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429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7AED19-4200-9B4A-A14C-9C0E22DB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2" y="397823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dirty="0">
                <a:latin typeface="Rockwell" panose="02060603020205020403" pitchFamily="18" charset="77"/>
              </a:rPr>
              <a:t>Parents’ Right To Know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1BB91EC-A127-754A-8E58-A0F42343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64" y="1511781"/>
            <a:ext cx="7213600" cy="4203219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2400" dirty="0">
                <a:latin typeface="Rockwell" panose="02060603020205020403" pitchFamily="18" charset="77"/>
              </a:rPr>
              <a:t>All parents have the right to request the following: </a:t>
            </a:r>
            <a:r>
              <a:rPr lang="en-US" altLang="en-US" sz="2400" b="1" dirty="0">
                <a:latin typeface="Rockwell" panose="02060603020205020403" pitchFamily="18" charset="77"/>
              </a:rPr>
              <a:t>		</a:t>
            </a:r>
            <a:endParaRPr lang="en-US" altLang="en-US" sz="24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cap="none" dirty="0">
                <a:latin typeface="Rockwell" panose="02060603020205020403" pitchFamily="18" charset="77"/>
              </a:rPr>
              <a:t>A teacher</a:t>
            </a:r>
            <a:r>
              <a:rPr lang="ja-JP" altLang="en-US" sz="24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24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professional qualifications, licensure, grade(s)/certification, waivers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cap="none" dirty="0">
                <a:latin typeface="Rockwell" panose="02060603020205020403" pitchFamily="18" charset="77"/>
              </a:rPr>
              <a:t>A teacher</a:t>
            </a:r>
            <a:r>
              <a:rPr lang="ja-JP" altLang="en-US" sz="24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24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bachelor’s and/or graduate degree, fields of endorsement, previous teaching experience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cap="none" dirty="0">
                <a:latin typeface="Rockwell" panose="02060603020205020403" pitchFamily="18" charset="77"/>
              </a:rPr>
              <a:t>A paraprofessional</a:t>
            </a:r>
            <a:r>
              <a:rPr lang="ja-JP" altLang="en-US" sz="24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24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qualifications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cap="none" dirty="0">
                <a:latin typeface="Rockwell" panose="02060603020205020403" pitchFamily="18" charset="77"/>
              </a:rPr>
              <a:t>An assurance that their child</a:t>
            </a:r>
            <a:r>
              <a:rPr lang="ja-JP" altLang="en-US" sz="2400" cap="none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2400" cap="none" dirty="0">
                <a:latin typeface="Rockwell" panose="02060603020205020403" pitchFamily="18" charset="77"/>
                <a:ea typeface="ＭＳ 明朝" panose="02020609040205080304" pitchFamily="49" charset="-128"/>
              </a:rPr>
              <a:t>s name, address, and telephone listing not be released to military recruiters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92380-9104-8D23-F65C-74E975951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64" y="155876"/>
            <a:ext cx="833781" cy="1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60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7AED19-4200-9B4A-A14C-9C0E22DB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6761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Parent’s Right To Know Continued…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1BB91EC-A127-754A-8E58-A0F42343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3586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child</a:t>
            </a:r>
            <a:r>
              <a:rPr lang="ja-JP" alt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s level of achievement on each of the Tennessee academic assessments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option to request a transfer to another school within the district if their child is the victim of a violent crime at school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77"/>
                <a:cs typeface="Courier New" panose="02070309020205020404" pitchFamily="49" charset="0"/>
              </a:rPr>
              <a:t>Their right to timely notification that their child has been assigned or has been taught for four or more consecutive weeks by a teacher who does not meet the required licensing and endorsement of the subject being taught.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DC5B7-F41F-4781-4BBA-55E62E439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382" y="0"/>
            <a:ext cx="1374800" cy="18306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D879DC43-E40D-46CF-9A74-541F2607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F58642F3-2EAA-437A-96F6-C28846071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4034" name="Picture 7" descr="MCj04359890000[1]">
            <a:extLst>
              <a:ext uri="{FF2B5EF4-FFF2-40B4-BE49-F238E27FC236}">
                <a16:creationId xmlns:a16="http://schemas.microsoft.com/office/drawing/2014/main" id="{5E14EC9C-76BA-7F42-8E05-D8B6AF225C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5722" y="468694"/>
            <a:ext cx="2813928" cy="5458423"/>
          </a:xfrm>
          <a:prstGeom prst="rect">
            <a:avLst/>
          </a:prstGeom>
          <a:ln>
            <a:noFill/>
          </a:ln>
        </p:spPr>
      </p:pic>
      <p:sp>
        <p:nvSpPr>
          <p:cNvPr id="146" name="Freeform 9">
            <a:extLst>
              <a:ext uri="{FF2B5EF4-FFF2-40B4-BE49-F238E27FC236}">
                <a16:creationId xmlns:a16="http://schemas.microsoft.com/office/drawing/2014/main" id="{F70E27E0-2B68-4645-A576-FBB921B5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AC0CA87-7D52-4CDA-9CC2-880646A01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665603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1DFD9B89-F6FA-0D4E-B7FF-B7BD5DA95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289" y="76200"/>
            <a:ext cx="4787024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Teacher Qualifications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9866A92F-AA5B-B447-8CB6-B0EBDDAEA0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3080" y="838200"/>
            <a:ext cx="4968292" cy="5088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latin typeface="Rockwell" panose="02060603020205020403" pitchFamily="18" charset="77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bg1"/>
                </a:solidFill>
                <a:latin typeface="Rockwell" panose="02060603020205020403" pitchFamily="18" charset="77"/>
              </a:rPr>
              <a:t>IT IS OUR GOAL TO ENSURE THAT ALL teachers at WINCHESTER ELEMENTERY school are certified teachers and highly knowledgeable of their content area.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solidFill>
                  <a:schemeClr val="bg1"/>
                </a:solidFill>
                <a:latin typeface="Rockwell" panose="02060603020205020403" pitchFamily="18" charset="77"/>
              </a:rPr>
              <a:t>If your child is taught for 20 days or more by a non-certified/qualified teacher, you will receive the teacher</a:t>
            </a:r>
            <a:r>
              <a:rPr lang="en-US" altLang="ja-JP" cap="none" dirty="0">
                <a:solidFill>
                  <a:schemeClr val="bg1"/>
                </a:solidFill>
                <a:latin typeface="Rockwell" panose="02060603020205020403" pitchFamily="18" charset="77"/>
              </a:rPr>
              <a:t>’s status in writing.</a:t>
            </a:r>
          </a:p>
          <a:p>
            <a:pPr marL="0" eaLnBrk="1" fontAlgn="auto" hangingPunct="1"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B496265B-6EA0-4343-B82D-B442EAB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7" y="152400"/>
            <a:ext cx="4366067" cy="115196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Student Code of Conduct</a:t>
            </a:r>
            <a:endParaRPr lang="en-US" alt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77"/>
            </a:endParaRPr>
          </a:p>
        </p:txBody>
      </p:sp>
      <p:graphicFrame>
        <p:nvGraphicFramePr>
          <p:cNvPr id="22535" name="Content Placeholder 5">
            <a:extLst>
              <a:ext uri="{FF2B5EF4-FFF2-40B4-BE49-F238E27FC236}">
                <a16:creationId xmlns:a16="http://schemas.microsoft.com/office/drawing/2014/main" id="{EF34BDA7-5A4E-45BE-A3E0-472F02D3C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355793"/>
              </p:ext>
            </p:extLst>
          </p:nvPr>
        </p:nvGraphicFramePr>
        <p:xfrm>
          <a:off x="228600" y="1524001"/>
          <a:ext cx="4646598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911B4F8-040A-DA89-4ED7-403B2339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57200"/>
            <a:ext cx="3511600" cy="46760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06C496D-1E4E-C44E-B193-1CFF9FBF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50850" y="668338"/>
            <a:ext cx="7534275" cy="2767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Academic Progress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42002-C5F4-3F18-FC58-C64FEEEF2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2283395" cy="3733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536-2FAF-814A-8F78-08750BEE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6" y="109475"/>
            <a:ext cx="4797867" cy="1151965"/>
          </a:xfrm>
        </p:spPr>
        <p:txBody>
          <a:bodyPr>
            <a:normAutofit/>
          </a:bodyPr>
          <a:lstStyle/>
          <a:p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Mission &amp;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5DE3F-3A5D-A348-A2C6-7726FD94BD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256885"/>
            <a:ext cx="5105400" cy="3655498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Rockwell" panose="02060603020205020403" pitchFamily="18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8600" b="1" dirty="0">
                <a:solidFill>
                  <a:srgbClr val="C00000"/>
                </a:solidFill>
                <a:latin typeface="Rockwell" panose="02060603020205020403" pitchFamily="18" charset="77"/>
              </a:rPr>
              <a:t>WINCHESTER MISSION:</a:t>
            </a:r>
          </a:p>
          <a:p>
            <a:pPr>
              <a:lnSpc>
                <a:spcPct val="110000"/>
              </a:lnSpc>
            </a:pPr>
            <a:r>
              <a:rPr lang="en-US" sz="8600" cap="none" dirty="0">
                <a:latin typeface="Rockwell" panose="02060603020205020403" pitchFamily="18" charset="77"/>
              </a:rPr>
              <a:t>At Winchester elementary school, every child will have hope and experience success.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8600" b="1" dirty="0">
                <a:solidFill>
                  <a:srgbClr val="C00000"/>
                </a:solidFill>
                <a:latin typeface="Rockwell" panose="02060603020205020403" pitchFamily="18" charset="77"/>
              </a:rPr>
              <a:t>WINCHESTER VISION:</a:t>
            </a:r>
          </a:p>
          <a:p>
            <a:pPr>
              <a:lnSpc>
                <a:spcPct val="110000"/>
              </a:lnSpc>
            </a:pPr>
            <a:r>
              <a:rPr lang="en-US" sz="8600" cap="none" dirty="0">
                <a:latin typeface="Rockwell" panose="02060603020205020403" pitchFamily="18" charset="77"/>
              </a:rPr>
              <a:t>Everyday, Winchester elementary will foster the whole child and develop independent, competent learners who are critical thinkers.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latin typeface="Rockwell" panose="02060603020205020403" pitchFamily="18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8B84-E00B-7900-7B06-EA0EE6C9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93" y="938097"/>
            <a:ext cx="2877356" cy="387674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20B951-6457-9640-7A86-595115DE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5" y="147317"/>
            <a:ext cx="114005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55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0FFA89-1D5B-2B40-894B-CFF234F98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5353"/>
            <a:ext cx="8080375" cy="652462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en-US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Reporting Pupil Progress</a:t>
            </a:r>
          </a:p>
        </p:txBody>
      </p:sp>
      <p:graphicFrame>
        <p:nvGraphicFramePr>
          <p:cNvPr id="35848" name="Rectangle 3">
            <a:extLst>
              <a:ext uri="{FF2B5EF4-FFF2-40B4-BE49-F238E27FC236}">
                <a16:creationId xmlns:a16="http://schemas.microsoft.com/office/drawing/2014/main" id="{1A195F23-AE5C-4B15-82CD-AB64F29BA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172906"/>
              </p:ext>
            </p:extLst>
          </p:nvPr>
        </p:nvGraphicFramePr>
        <p:xfrm>
          <a:off x="533400" y="1143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FCE683C-89BF-F72C-D66D-25CD5783F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18" y="0"/>
            <a:ext cx="1248964" cy="16631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0FFA89-1D5B-2B40-894B-CFF234F98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4" y="106363"/>
            <a:ext cx="8080375" cy="652462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br>
              <a:rPr lang="en-US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new mscs grading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7132A-349A-2703-09F8-4AA17CE6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4" y="1143000"/>
            <a:ext cx="7474334" cy="4311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AF4B2-247E-7A79-1BAA-5FBEE06F3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056" y="4391659"/>
            <a:ext cx="993800" cy="13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49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D02855-BA2F-914C-91CD-D81A706B9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93860"/>
            <a:ext cx="8153572" cy="1152525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Policies for Parental Involvement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7D87607-23CC-2A42-A91A-1862929D9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>
              <a:latin typeface="Rockwell" panose="02060603020205020403" pitchFamily="18" charset="77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Rockwell" panose="02060603020205020403" pitchFamily="18" charset="77"/>
            </a:endParaRPr>
          </a:p>
        </p:txBody>
      </p:sp>
      <p:pic>
        <p:nvPicPr>
          <p:cNvPr id="36867" name="Picture 4" descr="MCj04350410000[1]">
            <a:extLst>
              <a:ext uri="{FF2B5EF4-FFF2-40B4-BE49-F238E27FC236}">
                <a16:creationId xmlns:a16="http://schemas.microsoft.com/office/drawing/2014/main" id="{EAD6DCAC-BD1A-DF45-B2A8-09A4E737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95082"/>
            <a:ext cx="42672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A576B-1555-5178-9E07-964E0F98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4" y="2063750"/>
            <a:ext cx="1600200" cy="21308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718E620-2E94-B34D-86FF-9B200068F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41" y="457200"/>
            <a:ext cx="7181850" cy="1151965"/>
          </a:xfrm>
        </p:spPr>
        <p:txBody>
          <a:bodyPr>
            <a:noAutofit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Parental Involvement OPPORTUNITIES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633A404C-2CD4-2F45-A1D4-D9B5DB6D9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37791"/>
            <a:ext cx="5562600" cy="4201009"/>
          </a:xfrm>
        </p:spPr>
        <p:txBody>
          <a:bodyPr anchor="t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cap="none" dirty="0">
                <a:latin typeface="Rockwell" panose="02060603020205020403" pitchFamily="18" charset="77"/>
              </a:rPr>
              <a:t>WINCHESTER ELEMENTARY school will have annually scheduled parent meetings.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sz="24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cap="none" dirty="0">
                <a:latin typeface="Rockwell" panose="02060603020205020403" pitchFamily="18" charset="77"/>
              </a:rPr>
              <a:t>Meetings provide information that will help  parents support their students academically.</a:t>
            </a:r>
          </a:p>
        </p:txBody>
      </p:sp>
      <p:pic>
        <p:nvPicPr>
          <p:cNvPr id="71" name="Graphic 70" descr="Suburban scene">
            <a:extLst>
              <a:ext uri="{FF2B5EF4-FFF2-40B4-BE49-F238E27FC236}">
                <a16:creationId xmlns:a16="http://schemas.microsoft.com/office/drawing/2014/main" id="{0A366A1D-9AF9-4CCE-95DA-C94CB4A8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3009471"/>
            <a:ext cx="2039156" cy="203915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B546AF-0B76-FBEC-37F9-ABBB2A3D7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88" y="45418"/>
            <a:ext cx="1488721" cy="19755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0EAC8FC-981E-2A45-9E57-F59B736A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706438"/>
          </a:xfrm>
        </p:spPr>
        <p:txBody>
          <a:bodyPr>
            <a:normAutofit fontScale="90000"/>
          </a:bodyPr>
          <a:lstStyle/>
          <a:p>
            <a:pPr marL="53975"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Family Engagement Plan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92FA3E6-18C2-D449-A63A-D54C0FAC38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696200" cy="4114800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latin typeface="Rockwell" panose="02060603020205020403" pitchFamily="18" charset="77"/>
              </a:rPr>
              <a:t>Shelby County Schools</a:t>
            </a:r>
            <a:r>
              <a:rPr lang="ja-JP" altLang="en-US" sz="1800" dirty="0">
                <a:latin typeface="Rockwell" panose="02060603020205020403" pitchFamily="18" charset="77"/>
                <a:ea typeface="ＭＳ Ｐ明朝" panose="02020600040205080304" pitchFamily="18" charset="-128"/>
              </a:rPr>
              <a:t>’</a:t>
            </a:r>
            <a:r>
              <a:rPr lang="en-US" altLang="ja-JP" sz="1800" dirty="0">
                <a:latin typeface="Rockwell" panose="02060603020205020403" pitchFamily="18" charset="77"/>
                <a:ea typeface="ＭＳ 明朝" panose="02020609040205080304" pitchFamily="49" charset="-128"/>
              </a:rPr>
              <a:t> Family Engagement Policy #4.502 </a:t>
            </a:r>
          </a:p>
          <a:p>
            <a:pPr algn="ctr"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ja-JP" sz="1800" dirty="0">
                <a:latin typeface="Rockwell" panose="02060603020205020403" pitchFamily="18" charset="77"/>
                <a:ea typeface="ＭＳ 明朝" panose="02020609040205080304" pitchFamily="49" charset="-128"/>
              </a:rPr>
              <a:t>speaks to the following goals: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meaningful two-way communications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meaningful and varied participation by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Families to support student achievement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eliminate or reduce barriers to greater family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Participation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To provide training opportunities and informational 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800" cap="none" dirty="0">
                <a:latin typeface="Rockwell" panose="02060603020205020403" pitchFamily="18" charset="77"/>
              </a:rPr>
              <a:t>Seminars for families (letters sent home and via the school’s website</a:t>
            </a:r>
          </a:p>
          <a:p>
            <a:pPr marL="0" indent="0" eaLnBrk="1" fontAlgn="auto" hangingPunct="1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cap="none" dirty="0">
              <a:latin typeface="Rockwell" panose="02060603020205020403" pitchFamily="18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939D3-D661-46CE-A288-9984057E1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24" y="4495800"/>
            <a:ext cx="1258894" cy="16705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77" name="Rectangle 76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A2C6DB4-2B4E-F945-8003-BE5C8D889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25" y="380939"/>
            <a:ext cx="8183575" cy="11519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Parent School - Compact</a:t>
            </a:r>
          </a:p>
        </p:txBody>
      </p:sp>
      <p:graphicFrame>
        <p:nvGraphicFramePr>
          <p:cNvPr id="18438" name="Rectangle 3">
            <a:extLst>
              <a:ext uri="{FF2B5EF4-FFF2-40B4-BE49-F238E27FC236}">
                <a16:creationId xmlns:a16="http://schemas.microsoft.com/office/drawing/2014/main" id="{054268A8-C8B5-4547-AE20-92F3D09D3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34556"/>
              </p:ext>
            </p:extLst>
          </p:nvPr>
        </p:nvGraphicFramePr>
        <p:xfrm>
          <a:off x="544506" y="1666277"/>
          <a:ext cx="7796212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303E0B4-8036-86CC-083F-066C125B9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0907" y="4606178"/>
            <a:ext cx="1298587" cy="1723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E3B82DC-58A9-DD4C-945B-67E70902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What is the School Improvement Plan?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B3B24-E9FA-D595-FA75-B0456B5B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9" y="965356"/>
            <a:ext cx="2880360" cy="382222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F982-22B8-CF43-BB81-DF28529B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429" y="2142066"/>
            <a:ext cx="4785583" cy="3232519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Rockwell" panose="02060603020205020403" pitchFamily="18" charset="77"/>
              </a:rPr>
              <a:t>It is a plan that documents: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gains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challenges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Academic Goals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dirty="0">
                <a:latin typeface="Rockwell" panose="02060603020205020403" pitchFamily="18" charset="77"/>
              </a:rPr>
              <a:t>Plan of action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8FD4F11-B1EA-AC42-BC62-616CB88F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9" y="685800"/>
            <a:ext cx="4780573" cy="115196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School Improvement Plan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DF829-319B-E74D-1D9E-3CB6F0083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9" y="965356"/>
            <a:ext cx="2880360" cy="382222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graphicFrame>
        <p:nvGraphicFramePr>
          <p:cNvPr id="31753" name="Content Placeholder 2">
            <a:extLst>
              <a:ext uri="{FF2B5EF4-FFF2-40B4-BE49-F238E27FC236}">
                <a16:creationId xmlns:a16="http://schemas.microsoft.com/office/drawing/2014/main" id="{C90313E8-7D7F-49CB-9882-51C2B8563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587183"/>
              </p:ext>
            </p:extLst>
          </p:nvPr>
        </p:nvGraphicFramePr>
        <p:xfrm>
          <a:off x="3526429" y="2142066"/>
          <a:ext cx="4785583" cy="323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0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9535EB-3D81-574B-964A-D756F681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36" y="685800"/>
            <a:ext cx="3174337" cy="4846967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FFFFFF"/>
                </a:solidFill>
                <a:latin typeface="Rockwell" panose="02060603020205020403" pitchFamily="18" charset="77"/>
              </a:rPr>
              <a:t>THANK YOU FOR WORKING WITH OUR SCHOOL!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4925FE-48EC-E645-9F00-4F6039F0B3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9769" y="905548"/>
            <a:ext cx="4719831" cy="541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dirty="0">
                <a:latin typeface="Rockwell" panose="02060603020205020403" pitchFamily="18" charset="77"/>
              </a:rPr>
              <a:t>Thank you for entrusting our staff with your children.  Your support is NEEDED AND APPRECIATED, and we look forward to working with you for the 2024-2025 school year!</a:t>
            </a:r>
            <a:endParaRPr lang="en-US" sz="2400" dirty="0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CCA47616-2146-5645-97AD-DE8A7DFF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162800"/>
            <a:ext cx="685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0066"/>
                </a:solidFill>
                <a:latin typeface="Lucida Sans" panose="020B0602030504020204" pitchFamily="34" charset="77"/>
              </a:rPr>
              <a:t>"We are one, our cause is one, and we must help each other, if we are to succeed." ~ Frederick Douglass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FE176-5F18-03A2-91D9-DC23B14A3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284" y="0"/>
            <a:ext cx="1603387" cy="2127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Current enrollment KK-5: 358 (Pre-K-34)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K-57 students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-59 students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nd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-54 students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-50 students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4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-61 students</a:t>
            </a:r>
          </a:p>
          <a:p>
            <a:pPr marL="240030" indent="-28575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5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-43 students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5720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05231"/>
            <a:ext cx="7543800" cy="358629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Staffing</a:t>
            </a:r>
            <a:r>
              <a:rPr lang="en-US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15 Title 1 Teachers K-5      2 – Pre-k teachers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4 Support Teachers 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Functional Skills (FS) Teacher &amp;  1 Sped Teacher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8 Ed Assistants/SEAS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ESL Teacher &amp; 1 MULTILINGUAL CULTURAL MENTOR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General Office Secretary/1 Financial Secretary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Attendance Officer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School Nurse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Instructional Facilitator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PLC coach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1 Asst Principal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I Principal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94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1752600"/>
            <a:ext cx="7213600" cy="4060371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School/district initiatives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Improving attendance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Literacy and culture &amp; climate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Rti2 (intervention)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3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grade commitment (3gC)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Before/after school tutoring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During the day tutoring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Rti2-B (behavior intervention)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District &amp; state  level assessments (i-Ready, mastery connect, t-cap, etc.)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Working to fully staff the school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82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1930566"/>
            <a:ext cx="7213600" cy="3882405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Memphis-Shelby county schools is a </a:t>
            </a:r>
            <a:r>
              <a:rPr lang="en-US" sz="2800" b="1" dirty="0">
                <a:solidFill>
                  <a:srgbClr val="00B050"/>
                </a:solidFill>
                <a:latin typeface="Rockwell" charset="0"/>
                <a:ea typeface="ＭＳ Ｐゴシック" charset="0"/>
              </a:rPr>
              <a:t>level 5 district!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the Winchester elementary took a dip and we have decreased from an overall TVAAS </a:t>
            </a:r>
            <a:r>
              <a:rPr lang="en-US" sz="2800" b="1" dirty="0">
                <a:solidFill>
                  <a:srgbClr val="92D050"/>
                </a:solidFill>
                <a:latin typeface="Rockwell" charset="0"/>
                <a:ea typeface="ＭＳ Ｐゴシック" charset="0"/>
              </a:rPr>
              <a:t>level 4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to TVAAS </a:t>
            </a:r>
            <a:r>
              <a:rPr lang="en-US" sz="2800" b="1" dirty="0">
                <a:solidFill>
                  <a:srgbClr val="FFC000"/>
                </a:solidFill>
                <a:latin typeface="Rockwell" charset="0"/>
                <a:ea typeface="ＭＳ Ｐゴシック" charset="0"/>
              </a:rPr>
              <a:t>level 2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status.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060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Tcap</a:t>
            </a: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data 	24-25	23-24	22-23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ELA 		11.7% 	15.3% 	10.7% 	    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Math 		16.5%	9.7% 	 2.2%           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Science 	17.5%	21.1% 	12.2%         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Success rate: 	15.1%	16.3%  	13.9%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927434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349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ED9D0E1-6E37-7D46-B949-206E1A82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77"/>
              </a:rPr>
              <a:t>State of Winchester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20B7A-2D60-A44D-8A83-782D2AB0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199" y="2748233"/>
            <a:ext cx="7213600" cy="1899967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				</a:t>
            </a:r>
            <a:r>
              <a:rPr lang="en-US" sz="1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24-25	23-24     22-23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 	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Chronic Absenteeism		38.3%	45.9%	48.9%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ckwell" charset="0"/>
                <a:ea typeface="ＭＳ Ｐゴシック" charset="0"/>
              </a:rPr>
              <a:t>Goal for chronic absenteeism: 	33.5%	40.8%	42.6%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3EF-4FE8-ADBF-01ED-622175F2D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752" y="4930747"/>
            <a:ext cx="964094" cy="1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241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1A836-AE7A-FBC1-AB0A-CABBAEB6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499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dirty="0"/>
              <a:t>TVAAS Trends 2019-25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4214BC-4D76-BAAD-C656-768594EA1F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425720"/>
          <a:ext cx="7886702" cy="2865002"/>
        </p:xfrm>
        <a:graphic>
          <a:graphicData uri="http://schemas.openxmlformats.org/drawingml/2006/table">
            <a:tbl>
              <a:tblPr firstRow="1" bandRow="1"/>
              <a:tblGrid>
                <a:gridCol w="1913686">
                  <a:extLst>
                    <a:ext uri="{9D8B030D-6E8A-4147-A177-3AD203B41FA5}">
                      <a16:colId xmlns:a16="http://schemas.microsoft.com/office/drawing/2014/main" val="3664170637"/>
                    </a:ext>
                  </a:extLst>
                </a:gridCol>
                <a:gridCol w="525566">
                  <a:extLst>
                    <a:ext uri="{9D8B030D-6E8A-4147-A177-3AD203B41FA5}">
                      <a16:colId xmlns:a16="http://schemas.microsoft.com/office/drawing/2014/main" val="479446133"/>
                    </a:ext>
                  </a:extLst>
                </a:gridCol>
                <a:gridCol w="1089490">
                  <a:extLst>
                    <a:ext uri="{9D8B030D-6E8A-4147-A177-3AD203B41FA5}">
                      <a16:colId xmlns:a16="http://schemas.microsoft.com/office/drawing/2014/main" val="2175944814"/>
                    </a:ext>
                  </a:extLst>
                </a:gridCol>
                <a:gridCol w="1089490">
                  <a:extLst>
                    <a:ext uri="{9D8B030D-6E8A-4147-A177-3AD203B41FA5}">
                      <a16:colId xmlns:a16="http://schemas.microsoft.com/office/drawing/2014/main" val="3525265455"/>
                    </a:ext>
                  </a:extLst>
                </a:gridCol>
                <a:gridCol w="1089490">
                  <a:extLst>
                    <a:ext uri="{9D8B030D-6E8A-4147-A177-3AD203B41FA5}">
                      <a16:colId xmlns:a16="http://schemas.microsoft.com/office/drawing/2014/main" val="564612308"/>
                    </a:ext>
                  </a:extLst>
                </a:gridCol>
                <a:gridCol w="1089490">
                  <a:extLst>
                    <a:ext uri="{9D8B030D-6E8A-4147-A177-3AD203B41FA5}">
                      <a16:colId xmlns:a16="http://schemas.microsoft.com/office/drawing/2014/main" val="3283012130"/>
                    </a:ext>
                  </a:extLst>
                </a:gridCol>
                <a:gridCol w="1089490">
                  <a:extLst>
                    <a:ext uri="{9D8B030D-6E8A-4147-A177-3AD203B41FA5}">
                      <a16:colId xmlns:a16="http://schemas.microsoft.com/office/drawing/2014/main" val="1756237971"/>
                    </a:ext>
                  </a:extLst>
                </a:gridCol>
              </a:tblGrid>
              <a:tr h="7850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Name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Year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Wide Composite 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Wide Literacy 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Wide Numeracy 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Wide Literacy &amp; Numeracy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School Wide Science 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77962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678616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--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04363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467281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16057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423686"/>
                  </a:ext>
                </a:extLst>
              </a:tr>
              <a:tr h="3466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Winchester Elementary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132" marR="9132" marT="9132" marB="6575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8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87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AA2A4A8A7834EA25C0F2BE34E62B3" ma:contentTypeVersion="10" ma:contentTypeDescription="Create a new document." ma:contentTypeScope="" ma:versionID="96239ac2548681940ff59419671bd1ed">
  <xsd:schema xmlns:xsd="http://www.w3.org/2001/XMLSchema" xmlns:xs="http://www.w3.org/2001/XMLSchema" xmlns:p="http://schemas.microsoft.com/office/2006/metadata/properties" xmlns:ns2="e9000915-08a6-44f0-a42e-aa492e15a66e" xmlns:ns3="4149f6f2-b85c-4799-bd44-8e511159fd9e" targetNamespace="http://schemas.microsoft.com/office/2006/metadata/properties" ma:root="true" ma:fieldsID="10194c543a7541fe58f273dcf10cd0a9" ns2:_="" ns3:_="">
    <xsd:import namespace="e9000915-08a6-44f0-a42e-aa492e15a66e"/>
    <xsd:import namespace="4149f6f2-b85c-4799-bd44-8e511159f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00915-08a6-44f0-a42e-aa492e15a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9f6f2-b85c-4799-bd44-8e511159f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54CC9-889E-4BB4-A4AB-90847F7C4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9AA617-F89E-4179-88F3-5786698FCA01}">
  <ds:schemaRefs>
    <ds:schemaRef ds:uri="http://schemas.microsoft.com/office/2006/metadata/properties"/>
    <ds:schemaRef ds:uri="http://purl.org/dc/elements/1.1/"/>
    <ds:schemaRef ds:uri="http://purl.org/dc/terms/"/>
    <ds:schemaRef ds:uri="4149f6f2-b85c-4799-bd44-8e511159fd9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e9000915-08a6-44f0-a42e-aa492e15a66e"/>
  </ds:schemaRefs>
</ds:datastoreItem>
</file>

<file path=customXml/itemProps3.xml><?xml version="1.0" encoding="utf-8"?>
<ds:datastoreItem xmlns:ds="http://schemas.openxmlformats.org/officeDocument/2006/customXml" ds:itemID="{0951724A-2D1C-45A8-B79A-6CB5ED23B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000915-08a6-44f0-a42e-aa492e15a66e"/>
    <ds:schemaRef ds:uri="4149f6f2-b85c-4799-bd44-8e511159f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1408</Words>
  <Application>Microsoft Office PowerPoint</Application>
  <PresentationFormat>On-screen Show (4:3)</PresentationFormat>
  <Paragraphs>295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Aptos Display</vt:lpstr>
      <vt:lpstr>Aptos Narrow</vt:lpstr>
      <vt:lpstr>AR JULIAN</vt:lpstr>
      <vt:lpstr>Arial</vt:lpstr>
      <vt:lpstr>Calibri</vt:lpstr>
      <vt:lpstr>Impact</vt:lpstr>
      <vt:lpstr>Lucida Sans</vt:lpstr>
      <vt:lpstr>Rockwell</vt:lpstr>
      <vt:lpstr>Wingdings</vt:lpstr>
      <vt:lpstr>Main Event</vt:lpstr>
      <vt:lpstr>Office Theme</vt:lpstr>
      <vt:lpstr>PowerPoint Presentation</vt:lpstr>
      <vt:lpstr>Mission &amp; VISION</vt:lpstr>
      <vt:lpstr>State of Winchester</vt:lpstr>
      <vt:lpstr>State of Winchester</vt:lpstr>
      <vt:lpstr>State of Winchester</vt:lpstr>
      <vt:lpstr>State of Winchester</vt:lpstr>
      <vt:lpstr>State of Winchester</vt:lpstr>
      <vt:lpstr>State of Winchester</vt:lpstr>
      <vt:lpstr>TVAAS Trends 2019-25</vt:lpstr>
      <vt:lpstr>TVAAS Trends 2019-25</vt:lpstr>
      <vt:lpstr>TVAAS Trends 2019-25</vt:lpstr>
      <vt:lpstr>State of Winchester</vt:lpstr>
      <vt:lpstr>How to get back to level 4 or 5 status</vt:lpstr>
      <vt:lpstr>Notice of Title I School-wide Program Status</vt:lpstr>
      <vt:lpstr>Parents’ Right To Know</vt:lpstr>
      <vt:lpstr>Parent’s Right To Know Continued…</vt:lpstr>
      <vt:lpstr>Teacher Qualifications</vt:lpstr>
      <vt:lpstr>Student Code of Conduct</vt:lpstr>
      <vt:lpstr>Academic Progress</vt:lpstr>
      <vt:lpstr> Reporting Pupil Progress</vt:lpstr>
      <vt:lpstr> new mscs grading scale</vt:lpstr>
      <vt:lpstr>Policies for Parental Involvement</vt:lpstr>
      <vt:lpstr>Parental Involvement OPPORTUNITIES</vt:lpstr>
      <vt:lpstr>Family Engagement Plan</vt:lpstr>
      <vt:lpstr>Parent School - Compact</vt:lpstr>
      <vt:lpstr>What is the School Improvement Plan?</vt:lpstr>
      <vt:lpstr>School Improvement Plan</vt:lpstr>
      <vt:lpstr>THANK YOU FOR WORKING WITH OUR SCHOOL!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TONYE  SMITHMCBRIDE</dc:creator>
  <cp:lastModifiedBy>LOIS A CRUMP</cp:lastModifiedBy>
  <cp:revision>17</cp:revision>
  <dcterms:created xsi:type="dcterms:W3CDTF">2020-09-24T18:54:29Z</dcterms:created>
  <dcterms:modified xsi:type="dcterms:W3CDTF">2025-09-03T19:35:31Z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0x0101003E9AA2A4A8A7834EA25C0F2BE34E62B3</vt:lpwstr>
  </property>
</Properties>
</file>